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 name="Shape 41"/>
        <p:cNvGrpSpPr/>
        <p:nvPr/>
      </p:nvGrpSpPr>
      <p:grpSpPr>
        <a:xfrm>
          <a:off x="0" y="0"/>
          <a:ext cx="0" cy="0"/>
          <a:chOff x="0" y="0"/>
          <a:chExt cx="0" cy="0"/>
        </a:xfrm>
      </p:grpSpPr>
      <p:sp>
        <p:nvSpPr>
          <p:cNvPr id="42" name="Shape 4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
        <p:nvSpPr>
          <p:cNvPr id="43" name="Shape 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When people think about aquatic life, they think about frogs, fish, crayfish, and lily pads.  Many people don't think about aquatic insects.  There are thousands of species.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 second region is the </a:t>
            </a:r>
            <a:r>
              <a:rPr b="1" lang="en">
                <a:latin typeface="Times New Roman"/>
                <a:ea typeface="Times New Roman"/>
                <a:cs typeface="Times New Roman"/>
                <a:sym typeface="Times New Roman"/>
              </a:rPr>
              <a:t>thorax</a:t>
            </a:r>
            <a:r>
              <a:rPr lang="en">
                <a:latin typeface="Times New Roman"/>
                <a:ea typeface="Times New Roman"/>
                <a:cs typeface="Times New Roman"/>
                <a:sym typeface="Times New Roman"/>
              </a:rPr>
              <a:t>, often subdivided into the prothorax, mesothorax, and metathorax.	An insect’s legs (3 pair) will be found on the thorax.  Sometimes wing pads can be seen, showing where the adult’s wings will one day develop.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36" name="Shape 1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The </a:t>
            </a:r>
            <a:r>
              <a:rPr b="1" lang="en" sz="1200">
                <a:latin typeface="Times New Roman"/>
                <a:ea typeface="Times New Roman"/>
                <a:cs typeface="Times New Roman"/>
                <a:sym typeface="Times New Roman"/>
              </a:rPr>
              <a:t>abdomen</a:t>
            </a:r>
            <a:r>
              <a:rPr lang="en" sz="1200">
                <a:latin typeface="Times New Roman"/>
                <a:ea typeface="Times New Roman"/>
                <a:cs typeface="Times New Roman"/>
                <a:sym typeface="Times New Roman"/>
              </a:rPr>
              <a:t> is usually the longest body region composed of several segments.   Sometimes the number of segments is an identification characteristic.   There might be some appendages attached to the abdomen, but they are not legs.   They can be</a:t>
            </a:r>
            <a:r>
              <a:rPr b="1" lang="en" sz="1200">
                <a:latin typeface="Times New Roman"/>
                <a:ea typeface="Times New Roman"/>
                <a:cs typeface="Times New Roman"/>
                <a:sym typeface="Times New Roman"/>
              </a:rPr>
              <a:t> </a:t>
            </a:r>
            <a:r>
              <a:rPr lang="en" sz="1200">
                <a:latin typeface="Times New Roman"/>
                <a:ea typeface="Times New Roman"/>
                <a:cs typeface="Times New Roman"/>
                <a:sym typeface="Times New Roman"/>
              </a:rPr>
              <a:t>prolegs (fake legs), filaments, gills, breathing tubes, hairs, and bristles – all serving specific functions for the insect.   A variety of </a:t>
            </a:r>
            <a:r>
              <a:rPr b="1" lang="en" sz="1200">
                <a:latin typeface="Times New Roman"/>
                <a:ea typeface="Times New Roman"/>
                <a:cs typeface="Times New Roman"/>
                <a:sym typeface="Times New Roman"/>
              </a:rPr>
              <a:t>tails </a:t>
            </a:r>
            <a:r>
              <a:rPr lang="en" sz="1200">
                <a:latin typeface="Times New Roman"/>
                <a:ea typeface="Times New Roman"/>
                <a:cs typeface="Times New Roman"/>
                <a:sym typeface="Times New Roman"/>
              </a:rPr>
              <a:t>sometimes called</a:t>
            </a:r>
            <a:r>
              <a:rPr b="1" lang="en" sz="1200">
                <a:latin typeface="Times New Roman"/>
                <a:ea typeface="Times New Roman"/>
                <a:cs typeface="Times New Roman"/>
                <a:sym typeface="Times New Roman"/>
              </a:rPr>
              <a:t> cerci</a:t>
            </a:r>
            <a:r>
              <a:rPr lang="en" sz="1200">
                <a:latin typeface="Times New Roman"/>
                <a:ea typeface="Times New Roman"/>
                <a:cs typeface="Times New Roman"/>
                <a:sym typeface="Times New Roman"/>
              </a:rPr>
              <a:t> can extend from the abdomen.   All these appendages and tails can also be identification characteristics.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Some of the structures on the abdomen help aquatic insects breathe.  There are a variety of ways that aquatic insects are able to breathe underwater.  Insects can be classified into two breathing categories. The first are </a:t>
            </a:r>
            <a:r>
              <a:rPr b="1" lang="en">
                <a:latin typeface="Times New Roman"/>
                <a:ea typeface="Times New Roman"/>
                <a:cs typeface="Times New Roman"/>
                <a:sym typeface="Times New Roman"/>
              </a:rPr>
              <a:t>aeropneustic</a:t>
            </a:r>
            <a:r>
              <a:rPr lang="en">
                <a:latin typeface="Times New Roman"/>
                <a:ea typeface="Times New Roman"/>
                <a:cs typeface="Times New Roman"/>
                <a:sym typeface="Times New Roman"/>
              </a:rPr>
              <a:t> insects, “air breathing”, that find a way to get oxygen from the atmosphere even though they live in the water.  They may be surface air breathers.   A mosquito pupa and water scorpion uses a “snorkel” approach remaining just below the surface and sticking a breathing tube above.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A predaceous diving beetle and most other beetles use a “scuba” approach.  While underwater, they carry an oxygen rich air bubble on the underside of their body.    </a:t>
            </a:r>
            <a:endParaRPr>
              <a:latin typeface="Times New Roman"/>
              <a:ea typeface="Times New Roman"/>
              <a:cs typeface="Times New Roman"/>
              <a:sym typeface="Times New Roman"/>
            </a:endParaRPr>
          </a:p>
          <a:p>
            <a:pPr indent="0" lvl="0" marL="0">
              <a:spcBef>
                <a:spcPts val="0"/>
              </a:spcBef>
              <a:spcAft>
                <a:spcPts val="0"/>
              </a:spcAft>
              <a:buNone/>
            </a:pPr>
            <a:r>
              <a:rPr lang="en" sz="1200">
                <a:latin typeface="Times New Roman"/>
                <a:ea typeface="Times New Roman"/>
                <a:cs typeface="Times New Roman"/>
                <a:sym typeface="Times New Roman"/>
              </a:rPr>
              <a:t>Another minor group of insects can pierce into the stems of aquatic plants to obtain oxygen inside.   As a result of all of these insects being air breathing, aeropneustic insects are often able to survive in low dissolved oxygen conditions in the waterway, sometime indicative of pollution.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The other breathing category is a </a:t>
            </a:r>
            <a:r>
              <a:rPr b="1" lang="en" sz="1200">
                <a:latin typeface="Times New Roman"/>
                <a:ea typeface="Times New Roman"/>
                <a:cs typeface="Times New Roman"/>
                <a:sym typeface="Times New Roman"/>
              </a:rPr>
              <a:t>hydroneustic</a:t>
            </a:r>
            <a:r>
              <a:rPr lang="en" sz="1200">
                <a:latin typeface="Times New Roman"/>
                <a:ea typeface="Times New Roman"/>
                <a:cs typeface="Times New Roman"/>
                <a:sym typeface="Times New Roman"/>
              </a:rPr>
              <a:t> insect, meaning “water breathing.”   These insects need to use dissolved oxygen from the water and are more affected by pollution impacts that deplete oxygen levels.	These insects either intake dissolved oxygen directly through the body surface (like a midge larva or aquatic worm) or by using gills (like a mayfly nymph, stonefly nymph, or dobsonfly larva).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As mentioned earlier, aquatic insects live in just about any type of waterway.   There are a number of factors that determine where an insect can live or if it would survive there.	1) Necessary habitat.   2) Food availability.   3) Appropriate water conditions including oxygen content, temperature levels, and whether pollution is present.   4)  Another factor, the size of the waterway (small creek or big river) influences the above mentioned three.    We will be talking about them all and see how they are interconnected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Shape 18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7" name="Shape 1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Times New Roman"/>
                <a:ea typeface="Times New Roman"/>
                <a:cs typeface="Times New Roman"/>
                <a:sym typeface="Times New Roman"/>
              </a:rPr>
              <a:t>Habitat</a:t>
            </a:r>
            <a:r>
              <a:rPr lang="en">
                <a:latin typeface="Times New Roman"/>
                <a:ea typeface="Times New Roman"/>
                <a:cs typeface="Times New Roman"/>
                <a:sym typeface="Times New Roman"/>
              </a:rPr>
              <a:t> is a place where an organism lives that fulfills its need for food, water, shelter, temperature, reproduction, and space.   Within a stream habitat, most aquatic organisms use only a small portion of this larger habitat.   This small, specific area is called a </a:t>
            </a:r>
            <a:r>
              <a:rPr b="1" lang="en">
                <a:latin typeface="Times New Roman"/>
                <a:ea typeface="Times New Roman"/>
                <a:cs typeface="Times New Roman"/>
                <a:sym typeface="Times New Roman"/>
              </a:rPr>
              <a:t>microhabitat</a:t>
            </a:r>
            <a:r>
              <a:rPr lang="en">
                <a:latin typeface="Times New Roman"/>
                <a:ea typeface="Times New Roman"/>
                <a:cs typeface="Times New Roman"/>
                <a:sym typeface="Times New Roman"/>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Shape 19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6" name="Shape 1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The largest variety of aquatic insects can be found in </a:t>
            </a:r>
            <a:r>
              <a:rPr b="1" lang="en" sz="1200">
                <a:latin typeface="Times New Roman"/>
                <a:ea typeface="Times New Roman"/>
                <a:cs typeface="Times New Roman"/>
                <a:sym typeface="Times New Roman"/>
              </a:rPr>
              <a:t>riffles</a:t>
            </a:r>
            <a:r>
              <a:rPr lang="en" sz="1200">
                <a:latin typeface="Times New Roman"/>
                <a:ea typeface="Times New Roman"/>
                <a:cs typeface="Times New Roman"/>
                <a:sym typeface="Times New Roman"/>
              </a:rPr>
              <a:t>, where the stream tumbles over rock and is fast moving.   There is more dissolved oxygen there and there are numerous rocks to live on and under.   If you pick up any rock in a healthy stream, you can find insects like mayfly nymphs and water pennies clinging to it or living under it in the smaller gravel and sand.	Some insects like black fly larvae attach themselves to the top of rocks.	A rock is an example of an aquatic microhabitat.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Some aquatic insects prefer the slower, deeper stretches of a waterway, called </a:t>
            </a:r>
            <a:r>
              <a:rPr b="1" lang="en">
                <a:latin typeface="Times New Roman"/>
                <a:ea typeface="Times New Roman"/>
                <a:cs typeface="Times New Roman"/>
                <a:sym typeface="Times New Roman"/>
              </a:rPr>
              <a:t>pools</a:t>
            </a:r>
            <a:r>
              <a:rPr lang="en">
                <a:latin typeface="Times New Roman"/>
                <a:ea typeface="Times New Roman"/>
                <a:cs typeface="Times New Roman"/>
                <a:sym typeface="Times New Roman"/>
              </a:rPr>
              <a:t>.   In these spots in the creek, fine sediments have a chance to settle out onto the bottom, creating a muddy, silty, or  sandy bottom.   Some organisms can burrow down into this substrate, such as a midge larva, burrowing mayfly nymph, and aquatic worm.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In certain spots in a creek, leaves and other organic debris will gather up in clumps.   These collections of leaves are another microhabitat preferred by some aquatic insects, like cranefly larva and small stonefly nymphs.  We will discuss these leaves more a little later.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lang="en"/>
              <a:t>Of the 91,000+ North American insects, 7% are aquatic or semi-aquatic.  They can be found in every type of waterway, from a small temporary pond to a forested creek to a large river passing through a city.</a:t>
            </a:r>
            <a:endParaRPr/>
          </a:p>
          <a:p>
            <a:pPr indent="0" lvl="0" mar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Large aquatic plants, referred to as </a:t>
            </a:r>
            <a:r>
              <a:rPr b="1" lang="en" sz="1200">
                <a:latin typeface="Times New Roman"/>
                <a:ea typeface="Times New Roman"/>
                <a:cs typeface="Times New Roman"/>
                <a:sym typeface="Times New Roman"/>
              </a:rPr>
              <a:t>macrophytes</a:t>
            </a:r>
            <a:r>
              <a:rPr lang="en" sz="1200">
                <a:latin typeface="Times New Roman"/>
                <a:ea typeface="Times New Roman"/>
                <a:cs typeface="Times New Roman"/>
                <a:sym typeface="Times New Roman"/>
              </a:rPr>
              <a:t>, include grasses, lilies, rushes, milfoil, and elodea.   These plants can be underwater, floating, or emerging out of the water, and all can be another place for aquatic insects to live.  Beetles, damselfly and dragonfly nymphs love aquatic weeds. 	In addition, a smaller plant – called algae – that covers rocks can also be appealing to other aquatic insects.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Some bugs are too much on the move to like just one spot to live.  Many water beetles and some water bugs spend most of the time swimming through the water or living on top of the water.   QUESTION: Does anyone know what creature this is?   ANSWER: A water strider.  Other photo: Whiriligig beetle.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61" name="Shape 2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Where aquatic insects live is sometimes dictated by the food that they need.  In a stream, dead leaves, plant parts, twigs, and other organic matter is considered to be </a:t>
            </a:r>
            <a:r>
              <a:rPr b="1" lang="en">
                <a:latin typeface="Times New Roman"/>
                <a:ea typeface="Times New Roman"/>
                <a:cs typeface="Times New Roman"/>
                <a:sym typeface="Times New Roman"/>
              </a:rPr>
              <a:t>detritus</a:t>
            </a:r>
            <a:r>
              <a:rPr lang="en">
                <a:latin typeface="Times New Roman"/>
                <a:ea typeface="Times New Roman"/>
                <a:cs typeface="Times New Roman"/>
                <a:sym typeface="Times New Roman"/>
              </a:rPr>
              <a:t>.   The detritus will begin to be broken down by bacteria and aquatic fungi, known as decomposers.  Upon breakdown, the bacteria start producing useful nutrients to plants and to other stream organisms.  This breakdown is also supplemented by certain aquatic insects called </a:t>
            </a:r>
            <a:r>
              <a:rPr b="1" lang="en">
                <a:latin typeface="Times New Roman"/>
                <a:ea typeface="Times New Roman"/>
                <a:cs typeface="Times New Roman"/>
                <a:sym typeface="Times New Roman"/>
              </a:rPr>
              <a:t>shredders</a:t>
            </a:r>
            <a:r>
              <a:rPr lang="en">
                <a:latin typeface="Times New Roman"/>
                <a:ea typeface="Times New Roman"/>
                <a:cs typeface="Times New Roman"/>
                <a:sym typeface="Times New Roman"/>
              </a:rPr>
              <a:t>.  These insects include cranefly larvae, case-building caddisfly larvae, scuds, aquatic sowbugs, and some small stonefly nymphs.  Shredders help to breakdown the clumps of organic materials, also referred to as </a:t>
            </a:r>
            <a:r>
              <a:rPr b="1" lang="en">
                <a:latin typeface="Times New Roman"/>
                <a:ea typeface="Times New Roman"/>
                <a:cs typeface="Times New Roman"/>
                <a:sym typeface="Times New Roman"/>
              </a:rPr>
              <a:t>coarse particulate organic matter (CPOM)</a:t>
            </a:r>
            <a:r>
              <a:rPr lang="en">
                <a:latin typeface="Times New Roman"/>
                <a:ea typeface="Times New Roman"/>
                <a:cs typeface="Times New Roman"/>
                <a:sym typeface="Times New Roman"/>
              </a:rPr>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The broken down CPOM becomes </a:t>
            </a:r>
            <a:r>
              <a:rPr b="1" lang="en" sz="1200">
                <a:latin typeface="Times New Roman"/>
                <a:ea typeface="Times New Roman"/>
                <a:cs typeface="Times New Roman"/>
                <a:sym typeface="Times New Roman"/>
              </a:rPr>
              <a:t>fine particulate organic matter (FPOM)</a:t>
            </a:r>
            <a:r>
              <a:rPr lang="en" sz="1200">
                <a:latin typeface="Times New Roman"/>
                <a:ea typeface="Times New Roman"/>
                <a:cs typeface="Times New Roman"/>
                <a:sym typeface="Times New Roman"/>
              </a:rPr>
              <a:t> and becomes food for another type of aquatic insect called </a:t>
            </a:r>
            <a:r>
              <a:rPr b="1" lang="en" sz="1200">
                <a:latin typeface="Times New Roman"/>
                <a:ea typeface="Times New Roman"/>
                <a:cs typeface="Times New Roman"/>
                <a:sym typeface="Times New Roman"/>
              </a:rPr>
              <a:t>collectors</a:t>
            </a:r>
            <a:r>
              <a:rPr lang="en" sz="1200">
                <a:latin typeface="Times New Roman"/>
                <a:ea typeface="Times New Roman"/>
                <a:cs typeface="Times New Roman"/>
                <a:sym typeface="Times New Roman"/>
              </a:rPr>
              <a:t>.   These collectors can be </a:t>
            </a:r>
            <a:r>
              <a:rPr b="1" lang="en" sz="1200">
                <a:latin typeface="Times New Roman"/>
                <a:ea typeface="Times New Roman"/>
                <a:cs typeface="Times New Roman"/>
                <a:sym typeface="Times New Roman"/>
              </a:rPr>
              <a:t>filtering collectors</a:t>
            </a:r>
            <a:r>
              <a:rPr lang="en" sz="1200">
                <a:latin typeface="Times New Roman"/>
                <a:ea typeface="Times New Roman"/>
                <a:cs typeface="Times New Roman"/>
                <a:sym typeface="Times New Roman"/>
              </a:rPr>
              <a:t> that obtain food from bits and pieces in the water column.  Filtering collectors include some mayfly nymphs, net-spinner caddisfly larvae, blackfly larvae, mussels, and some midge larvae. 	</a:t>
            </a:r>
            <a:r>
              <a:rPr b="1" lang="en" sz="1200">
                <a:latin typeface="Times New Roman"/>
                <a:ea typeface="Times New Roman"/>
                <a:cs typeface="Times New Roman"/>
                <a:sym typeface="Times New Roman"/>
              </a:rPr>
              <a:t>Gathering collectors</a:t>
            </a:r>
            <a:r>
              <a:rPr lang="en" sz="1200">
                <a:latin typeface="Times New Roman"/>
                <a:ea typeface="Times New Roman"/>
                <a:cs typeface="Times New Roman"/>
                <a:sym typeface="Times New Roman"/>
              </a:rPr>
              <a:t> get their food from the stream bottom and include some mayfly nymphs, some caddisfly larvae, and some midge larvae.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Shape 29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92" name="Shape 2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 breakdown of organic matter produces nutrients that can be used by algae and other plants in the water.  </a:t>
            </a:r>
            <a:r>
              <a:rPr b="1" lang="en">
                <a:latin typeface="Times New Roman"/>
                <a:ea typeface="Times New Roman"/>
                <a:cs typeface="Times New Roman"/>
                <a:sym typeface="Times New Roman"/>
              </a:rPr>
              <a:t> Periphyton</a:t>
            </a:r>
            <a:r>
              <a:rPr lang="en">
                <a:latin typeface="Times New Roman"/>
                <a:ea typeface="Times New Roman"/>
                <a:cs typeface="Times New Roman"/>
                <a:sym typeface="Times New Roman"/>
              </a:rPr>
              <a:t> is algae that grows on rocks on the substrate.  The macroinvertebrates that dine on periphyton are called </a:t>
            </a:r>
            <a:r>
              <a:rPr b="1" lang="en">
                <a:latin typeface="Times New Roman"/>
                <a:ea typeface="Times New Roman"/>
                <a:cs typeface="Times New Roman"/>
                <a:sym typeface="Times New Roman"/>
              </a:rPr>
              <a:t>grazers </a:t>
            </a:r>
            <a:r>
              <a:rPr lang="en">
                <a:latin typeface="Times New Roman"/>
                <a:ea typeface="Times New Roman"/>
                <a:cs typeface="Times New Roman"/>
                <a:sym typeface="Times New Roman"/>
              </a:rPr>
              <a:t>or</a:t>
            </a:r>
            <a:r>
              <a:rPr b="1" lang="en">
                <a:latin typeface="Times New Roman"/>
                <a:ea typeface="Times New Roman"/>
                <a:cs typeface="Times New Roman"/>
                <a:sym typeface="Times New Roman"/>
              </a:rPr>
              <a:t> scrapers</a:t>
            </a:r>
            <a:r>
              <a:rPr lang="en">
                <a:latin typeface="Times New Roman"/>
                <a:ea typeface="Times New Roman"/>
                <a:cs typeface="Times New Roman"/>
                <a:sym typeface="Times New Roman"/>
              </a:rPr>
              <a:t>.   Among these are water pennies, flathead mayfly nymphs, snails, and casebuilding caddisfly larvae.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Shape 30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08" name="Shape 3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latin typeface="Times New Roman"/>
                <a:ea typeface="Times New Roman"/>
                <a:cs typeface="Times New Roman"/>
                <a:sym typeface="Times New Roman"/>
              </a:rPr>
              <a:t>All of these insects are food for predatory aquatic insects.  Some </a:t>
            </a:r>
            <a:r>
              <a:rPr b="1" lang="en" sz="1400">
                <a:latin typeface="Times New Roman"/>
                <a:ea typeface="Times New Roman"/>
                <a:cs typeface="Times New Roman"/>
                <a:sym typeface="Times New Roman"/>
              </a:rPr>
              <a:t>predators</a:t>
            </a:r>
            <a:r>
              <a:rPr lang="en" sz="1400">
                <a:latin typeface="Times New Roman"/>
                <a:ea typeface="Times New Roman"/>
                <a:cs typeface="Times New Roman"/>
                <a:sym typeface="Times New Roman"/>
              </a:rPr>
              <a:t> include: dobsonfly larvae, fishfly larvae, dragonfly nymphs, water bugs, most beetles, crayfish, water striders, and some larger stonefly nymphs.  Often predators have body parts that show they like to eat meat - strong mouthparts, modified grasping appendages, piercing and sucking mouthparts, or a large overall size.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All of these eating creatures fit together into an </a:t>
            </a:r>
            <a:r>
              <a:rPr b="1" lang="en" sz="1400"/>
              <a:t>aquatic food web</a:t>
            </a:r>
            <a:r>
              <a:rPr lang="en" sz="1400"/>
              <a:t> that includes the leaves that fall into the creek, other plants like weeds and algae, all of which are broken down and used by insects including the shredders, collectors, and scrapers.  All of which become food sources for predators, whether a fishfly larva insect or a hungry trout.  All of these types of feeding groups are needed in a stream ecosystem.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33" name="Shape 3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In order to eat, aquatic macroinvertebrates must be able to move around.  These creatures can be classified into groups by their means of locomotion.  </a:t>
            </a:r>
            <a:endParaRPr>
              <a:latin typeface="Times New Roman"/>
              <a:ea typeface="Times New Roman"/>
              <a:cs typeface="Times New Roman"/>
              <a:sym typeface="Times New Roman"/>
            </a:endParaRPr>
          </a:p>
          <a:p>
            <a:pPr indent="0" lvl="0" marL="0">
              <a:spcBef>
                <a:spcPts val="0"/>
              </a:spcBef>
              <a:spcAft>
                <a:spcPts val="0"/>
              </a:spcAft>
              <a:buNone/>
            </a:pPr>
            <a:r>
              <a:rPr b="1" lang="en" sz="1400">
                <a:latin typeface="Times New Roman"/>
                <a:ea typeface="Times New Roman"/>
                <a:cs typeface="Times New Roman"/>
                <a:sym typeface="Times New Roman"/>
              </a:rPr>
              <a:t>Clingers</a:t>
            </a:r>
            <a:r>
              <a:rPr lang="en" sz="1400">
                <a:latin typeface="Times New Roman"/>
                <a:ea typeface="Times New Roman"/>
                <a:cs typeface="Times New Roman"/>
                <a:sym typeface="Times New Roman"/>
              </a:rPr>
              <a:t> are aquatic macroinvertebrates that grasp onto </a:t>
            </a:r>
            <a:r>
              <a:rPr lang="en" sz="1400" u="sng">
                <a:latin typeface="Times New Roman"/>
                <a:ea typeface="Times New Roman"/>
                <a:cs typeface="Times New Roman"/>
                <a:sym typeface="Times New Roman"/>
              </a:rPr>
              <a:t>rocks</a:t>
            </a:r>
            <a:r>
              <a:rPr lang="en" sz="1400">
                <a:latin typeface="Times New Roman"/>
                <a:ea typeface="Times New Roman"/>
                <a:cs typeface="Times New Roman"/>
                <a:sym typeface="Times New Roman"/>
              </a:rPr>
              <a:t> in flowing water.   To successfully do this and to keep from getting washed downstream, aquatic insects have different strategies and body adaptations to help.   The water penny has a suction cup-like body to help stay attached to a rock.	A mayfly nymph’s body is as flat as possible, to allow water to flow overtop easier.	Riffle beetles and dobsonfly larvae use strength and strong claws to grasp rock crevices.   There are many other clingers.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400"/>
              <a:t>Burrowers</a:t>
            </a:r>
            <a:r>
              <a:rPr lang="en" sz="1400"/>
              <a:t> tend to live in the softer, sandy bottoms of the stream either in slower pool areas or underneath larger rocks in the riffles.  Burrowers will bury themselves under the surface to keep out of the stream flow and keep from predators.  The best example is a burrower mayfly nymph, which even has broad front legs and shovel like hard tusks to help it dig.  Midge larvae are another widespread burrower that you might find.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1400"/>
              <a:t>Sprawlers</a:t>
            </a:r>
            <a:r>
              <a:rPr lang="en" sz="1400"/>
              <a:t> crawl about freely in still or slightly moving waters, often residing on the underside of rocks or in between rocks of the substrate.	QUESTION:  Can you guess why sprawlers are not usually found in fast riffles?	ANSWER:  They would get washed away.    Sprawlers include casebuilding caddisfly larvae and some dragonfly larvae.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You will hear the term aquatic macroinvertebrate used often.   What does this term mean?     Macroinvertebrates are organisms without internal skeletons that can be seen with the unaided eye (often considered larger than 0.5 mm).  </a:t>
            </a:r>
            <a:endParaRPr sz="1400"/>
          </a:p>
          <a:p>
            <a:pPr indent="0" lvl="0" marL="0">
              <a:spcBef>
                <a:spcPts val="0"/>
              </a:spcBef>
              <a:spcAft>
                <a:spcPts val="0"/>
              </a:spcAft>
              <a:buNone/>
            </a:pPr>
            <a:r>
              <a:rPr lang="en" sz="1400">
                <a:latin typeface="Times New Roman"/>
                <a:ea typeface="Times New Roman"/>
                <a:cs typeface="Times New Roman"/>
                <a:sym typeface="Times New Roman"/>
              </a:rPr>
              <a:t>The term aquatic macroinvertebrate can include </a:t>
            </a:r>
            <a:r>
              <a:rPr b="1" lang="en" sz="1400">
                <a:latin typeface="Times New Roman"/>
                <a:ea typeface="Times New Roman"/>
                <a:cs typeface="Times New Roman"/>
                <a:sym typeface="Times New Roman"/>
              </a:rPr>
              <a:t>arthropods</a:t>
            </a:r>
            <a:r>
              <a:rPr lang="en" sz="1400">
                <a:latin typeface="Times New Roman"/>
                <a:ea typeface="Times New Roman"/>
                <a:cs typeface="Times New Roman"/>
                <a:sym typeface="Times New Roman"/>
              </a:rPr>
              <a:t> – aquatic insects in all life cycle stages (nymphs, larva, pupa, or adults) and arthropods include crustaceans and aquatic arachnids.    Mollusks and worms are also sometimes considered together with aquatic macroinvertebrates.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400">
                <a:latin typeface="Times New Roman"/>
                <a:ea typeface="Times New Roman"/>
                <a:cs typeface="Times New Roman"/>
                <a:sym typeface="Times New Roman"/>
              </a:rPr>
              <a:t>Climbers</a:t>
            </a:r>
            <a:r>
              <a:rPr lang="en" sz="1400">
                <a:latin typeface="Times New Roman"/>
                <a:ea typeface="Times New Roman"/>
                <a:cs typeface="Times New Roman"/>
                <a:sym typeface="Times New Roman"/>
              </a:rPr>
              <a:t> will be found in heavily vegetated areas of a waterway, where there are plenty of macrophytes and algal mats.   Climbing on plant stems, roots, and leaves, a damselfly and dragonfly nymph are examples of climbers.  They use their long legs and clawed feet to effectively climb.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Shape 39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94" name="Shape 3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Times New Roman"/>
                <a:ea typeface="Times New Roman"/>
                <a:cs typeface="Times New Roman"/>
                <a:sym typeface="Times New Roman"/>
              </a:rPr>
              <a:t>Swimmers</a:t>
            </a:r>
            <a:r>
              <a:rPr lang="en">
                <a:latin typeface="Times New Roman"/>
                <a:ea typeface="Times New Roman"/>
                <a:cs typeface="Times New Roman"/>
                <a:sym typeface="Times New Roman"/>
              </a:rPr>
              <a:t> are on the move.   Bodies of water beetles and some water bugs have adapted to efficiently swim underwater.  They have streamlined bodies to pierce through the water and their appendages are specialized for swimming.   These appendages are often oar-like and contain swimming hairs, which increases the surface area of the leg to paddle better through the water.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5" name="Shape 405"/>
        <p:cNvGrpSpPr/>
        <p:nvPr/>
      </p:nvGrpSpPr>
      <p:grpSpPr>
        <a:xfrm>
          <a:off x="0" y="0"/>
          <a:ext cx="0" cy="0"/>
          <a:chOff x="0" y="0"/>
          <a:chExt cx="0" cy="0"/>
        </a:xfrm>
      </p:grpSpPr>
      <p:sp>
        <p:nvSpPr>
          <p:cNvPr id="406" name="Shape 40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07" name="Shape 4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200">
                <a:latin typeface="Times New Roman"/>
                <a:ea typeface="Times New Roman"/>
                <a:cs typeface="Times New Roman"/>
                <a:sym typeface="Times New Roman"/>
              </a:rPr>
              <a:t>Floaters</a:t>
            </a:r>
            <a:r>
              <a:rPr lang="en" sz="1200">
                <a:latin typeface="Times New Roman"/>
                <a:ea typeface="Times New Roman"/>
                <a:cs typeface="Times New Roman"/>
                <a:sym typeface="Times New Roman"/>
              </a:rPr>
              <a:t> are usually only found in very slow stretches of streams or in ponds and lakes.   They live at or near the water surface for respiratory purposes.   They can have certain organs to increase buoyancy or use air bubbles to help them rise to and stay at the surface.	A mosquito larva has a respiratory horn that it “snorkels” above the water surface.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20" name="Shape 4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Lastly, </a:t>
            </a:r>
            <a:r>
              <a:rPr b="1" lang="en">
                <a:latin typeface="Times New Roman"/>
                <a:ea typeface="Times New Roman"/>
                <a:cs typeface="Times New Roman"/>
                <a:sym typeface="Times New Roman"/>
              </a:rPr>
              <a:t>skaters</a:t>
            </a:r>
            <a:r>
              <a:rPr lang="en">
                <a:latin typeface="Times New Roman"/>
                <a:ea typeface="Times New Roman"/>
                <a:cs typeface="Times New Roman"/>
                <a:sym typeface="Times New Roman"/>
              </a:rPr>
              <a:t> are on top of it all.   Water striders and whirligig beetles skate upon the surface of the water, usually only in calmer stretches or in ponds and lakes.  To help stay on top, skaters rely on surface tension (a physical property of water) and use skinny, elongated appendages to help balance their body weight.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There is one other type of movement that can be used by all types aquatic macroinvertebrates.  This is called </a:t>
            </a:r>
            <a:r>
              <a:rPr b="1" lang="en">
                <a:latin typeface="Times New Roman"/>
                <a:ea typeface="Times New Roman"/>
                <a:cs typeface="Times New Roman"/>
                <a:sym typeface="Times New Roman"/>
              </a:rPr>
              <a:t>drift.  </a:t>
            </a:r>
            <a:r>
              <a:rPr lang="en">
                <a:latin typeface="Times New Roman"/>
                <a:ea typeface="Times New Roman"/>
                <a:cs typeface="Times New Roman"/>
                <a:sym typeface="Times New Roman"/>
              </a:rPr>
              <a:t>Insects let themselves get caught in the water flow and are carried downstream by the current usually for just a short distance (a few meters).   Insects may choose to drift for a number of reasons:  to escape a catastrophic event like pollution or the severe lowering of water, to find better food sources, to escape an increase in predator presence, to avoid overcrowding, or simply to just move downstream to find an even better spot.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Shape 44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44" name="Shape 4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Now that we have discussed what aquatic insects eat, and how they move around, and how they breathe, these things are important factors to consider when finding a suitable place for an insect to live.	A stream must provide habitat, food, and the conditions for the insect to survive.   One attempt to predict what macroinvertebrates will live in different types of streams is called the </a:t>
            </a:r>
            <a:r>
              <a:rPr b="1" lang="en" sz="1200">
                <a:latin typeface="Times New Roman"/>
                <a:ea typeface="Times New Roman"/>
                <a:cs typeface="Times New Roman"/>
                <a:sym typeface="Times New Roman"/>
              </a:rPr>
              <a:t>River Continuum Concept</a:t>
            </a:r>
            <a:r>
              <a:rPr lang="en" sz="1200">
                <a:latin typeface="Times New Roman"/>
                <a:ea typeface="Times New Roman"/>
                <a:cs typeface="Times New Roman"/>
                <a:sym typeface="Times New Roman"/>
              </a:rPr>
              <a:t>.   The concept describes and compares the gradual changes in a stream system from headwaters (start) to mid-order stream to mouth.     Insect feeding habits and movement will be different in a headwaters stream than at the mouth of the same creek.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Shape 45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53" name="Shape 4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A small, headwater stream is usually shaded by trees, limiting plant and algal growth.   But there is plenty of coarse particulate organic matter (leaves, sticks, and plant parts from shore).   So here, shredders (leaf eaters) are abundant.   As the shredders create fine particulate organic matter (FPOM), then collectors can feast as well.   Predators are present too.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Shape 46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70" name="Shape 4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latin typeface="Times New Roman"/>
                <a:ea typeface="Times New Roman"/>
                <a:cs typeface="Times New Roman"/>
                <a:sym typeface="Times New Roman"/>
              </a:rPr>
              <a:t>A flowing headwater stream usually has a rocky substrate.	QUESTION: Any guess on what type of insect movement dominate here?   ANSWER:  Clingers (to rocks) and sprawlers (on the rocky, gravelly bottom) dominate the upper stretches of streams.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A mid-order creek changes the feeding habits and movement capabilities.    Since mid-order streams are wider and more open, sunlight allows more plants and periphyton (algae on rocks) to grow.   Therefore more grazers /scrapers can survive here, dining on the periphyton.  There is also FPOM available, having floated downstream from the headwaters or from messy grazers/scrapers shredding up their periphyton.	With FPOM, there will be more collectors.	A few shredders might be found because there is still some clumps of leaves to eat.  Predators are present too.  </a:t>
            </a:r>
            <a:endParaRPr sz="1400"/>
          </a:p>
          <a:p>
            <a:pPr indent="0" lvl="0" mar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Shape 49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98" name="Shape 4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Movement in the mid-order stream is varied because the substrate is varied.   Fast riffles with rocky bottoms can yield to slower stretches with sandy muddy bottoms.   So you might find just about any type of insect movement because of all the habitat and stream condition variety.   Clingers, burrowers, sprawlers, climbers, swimmers, floaters, skaters.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Sometimes aquatic macroinvertebrates are said to be </a:t>
            </a:r>
            <a:r>
              <a:rPr b="1" lang="en" sz="1400"/>
              <a:t>benthic,</a:t>
            </a:r>
            <a:r>
              <a:rPr lang="en" sz="1400"/>
              <a:t> which means bottom-dwelling.	Many aquatic insects live, move along, and attach themselves to the waterway bottom.	The waterway bottom is called the </a:t>
            </a:r>
            <a:r>
              <a:rPr b="1" lang="en" sz="1400"/>
              <a:t>substrate</a:t>
            </a:r>
            <a:r>
              <a:rPr lang="en" sz="1400"/>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Shape 5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13" name="Shape 5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At the mouth of a large creek or river, life is very different aquatic organisms.  Wide water gets plenty of sunlight, but primary productivity (plants) is often limited by water cloudiness, so not as many grazer/scrapers are found.  The prevalent group are collectors because of all the fine particulate organic matter that has floated downstream to this spot.  Predators are also present.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Shape 52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24" name="Shape 5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Movement at the mouth is dictated by the fact that the waterway bottom is much more muddy, silty, and sandy with maybe small gravel and only a few large rocks.   These conditions are perfect for burrowers, and less optimal for clingers and sprawlers.   The mouth is also usually much slower so skaters and floaters can find satisfactory conditions.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Shape 53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35" name="Shape 5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 river continuum concept is important to consider when studying the biology of a waterway.   Sometimes, no matter how hard you try, you won’t find certain aquatic insects present because the food and habitat conditions are not right for them.   There are natural differences between upstream and downstream, small creeks and large rivers.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4" name="Shape 544"/>
        <p:cNvGrpSpPr/>
        <p:nvPr/>
      </p:nvGrpSpPr>
      <p:grpSpPr>
        <a:xfrm>
          <a:off x="0" y="0"/>
          <a:ext cx="0" cy="0"/>
          <a:chOff x="0" y="0"/>
          <a:chExt cx="0" cy="0"/>
        </a:xfrm>
      </p:grpSpPr>
      <p:sp>
        <p:nvSpPr>
          <p:cNvPr id="545" name="Shape 54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46" name="Shape 5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But what if you are studying a mid-order stream, expecting to find a lot of aquatic macroinvertebrates and you don’t find any.   Then something else must be happening that is affecting the habitat, food availability, or that is deteriorating the water conditions (amounts of oxygen, temperature, flow rate, nutrient levels, etc.).   The aquatic insects found or the lack of aquatic insects found can help determine if conditions are appropriate in the stream.   The aquatic life found can help determine if a stream is healthy or unhealthy or polluted.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57" name="Shape 5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Many stream scientists and water quality experts turn to biological monitoring to help determine stream health.   Unlike chemical testing that is a brief snapshot of water quality, collecting aquatic organisms that have been in contact with the water all the time can often reveal a more accurate story of what is going on with stream health.   The main reason is that aquatic insects are </a:t>
            </a:r>
            <a:r>
              <a:rPr b="1" lang="en" sz="1200">
                <a:latin typeface="Times New Roman"/>
                <a:ea typeface="Times New Roman"/>
                <a:cs typeface="Times New Roman"/>
                <a:sym typeface="Times New Roman"/>
              </a:rPr>
              <a:t>indicator organisms</a:t>
            </a:r>
            <a:r>
              <a:rPr lang="en" sz="1200">
                <a:latin typeface="Times New Roman"/>
                <a:ea typeface="Times New Roman"/>
                <a:cs typeface="Times New Roman"/>
                <a:sym typeface="Times New Roman"/>
              </a:rPr>
              <a:t>, creatures that are sensitive to changes in water quality and will react to those changes in predictable ways.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66" name="Shape 56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All aquatic macroinvertebrates do not have the same level of tolerance to water pollution.   Through much study and research, it has been determined that some aquatic insects can only survive in clean water with enough oxygen, the right temperature, limited sedimentation, and appropriate habitat.   These insects are classified as </a:t>
            </a:r>
            <a:r>
              <a:rPr b="1" lang="en" sz="1200">
                <a:latin typeface="Times New Roman"/>
                <a:ea typeface="Times New Roman"/>
                <a:cs typeface="Times New Roman"/>
                <a:sym typeface="Times New Roman"/>
              </a:rPr>
              <a:t>pollution-sensitive</a:t>
            </a:r>
            <a:r>
              <a:rPr lang="en" sz="1200">
                <a:latin typeface="Times New Roman"/>
                <a:ea typeface="Times New Roman"/>
                <a:cs typeface="Times New Roman"/>
                <a:sym typeface="Times New Roman"/>
              </a:rPr>
              <a:t> (group 1 organisms).	Examples include mayflies, stoneflies, water pennies, dobsonfly, case-building caddisfly, and riffle beetles.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Shape 5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75" name="Shape 5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Some insects are in the </a:t>
            </a:r>
            <a:r>
              <a:rPr b="1" lang="en" sz="1200">
                <a:latin typeface="Times New Roman"/>
                <a:ea typeface="Times New Roman"/>
                <a:cs typeface="Times New Roman"/>
                <a:sym typeface="Times New Roman"/>
              </a:rPr>
              <a:t>facultative</a:t>
            </a:r>
            <a:r>
              <a:rPr lang="en" sz="1200">
                <a:latin typeface="Times New Roman"/>
                <a:ea typeface="Times New Roman"/>
                <a:cs typeface="Times New Roman"/>
                <a:sym typeface="Times New Roman"/>
              </a:rPr>
              <a:t> group, or somewhat sensitive group (group 2).   They can tolerate some pollution and disturbance and can tolerate a wider range of water quality conditions as compared to the pollution-sensitive bugs.   Some example of these aquatic macroinvertebrates include a cranefly larva, fishfly, scud, net-spinning caddisfly larva, beetle larva, and crayfish.</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Shape 58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84" name="Shape 5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1200">
                <a:latin typeface="Times New Roman"/>
                <a:ea typeface="Times New Roman"/>
                <a:cs typeface="Times New Roman"/>
                <a:sym typeface="Times New Roman"/>
              </a:rPr>
              <a:t>Pollution-tolerant</a:t>
            </a:r>
            <a:r>
              <a:rPr lang="en" sz="1200">
                <a:latin typeface="Times New Roman"/>
                <a:ea typeface="Times New Roman"/>
                <a:cs typeface="Times New Roman"/>
                <a:sym typeface="Times New Roman"/>
              </a:rPr>
              <a:t> insects (group 3) can survive in pollution and poor water quality conditions.   These can include blackfly larva, midge larva, leeches, aquatic worms, and some snails.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Shape 5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93" name="Shape 5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If a stream is healthy, it will have good </a:t>
            </a:r>
            <a:r>
              <a:rPr b="1" lang="en" sz="1200">
                <a:latin typeface="Times New Roman"/>
                <a:ea typeface="Times New Roman"/>
                <a:cs typeface="Times New Roman"/>
                <a:sym typeface="Times New Roman"/>
              </a:rPr>
              <a:t>biodiversity</a:t>
            </a:r>
            <a:r>
              <a:rPr lang="en" sz="1200">
                <a:latin typeface="Times New Roman"/>
                <a:ea typeface="Times New Roman"/>
                <a:cs typeface="Times New Roman"/>
                <a:sym typeface="Times New Roman"/>
              </a:rPr>
              <a:t> in it – lots of different types of life, from algae to bugs to fish to bacteria.   A healthy stream will also have diversity in the aquatic bugs that are found.   There should be lots of different types of bugs from all three pollution tolerance groups (1, 2, and 3).</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Shape 60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04" name="Shape 60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So if you find a leech in the water, which is a pollution tolerant creature, it does not necessarily mean that the waterway is polluted.   If the leech is found along with lots of other types of aquatic bugs from the pollution sensitive group and the facultative group, then that means there is good biodiversity in the stream, which means the waterway is probably healthy.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 majority of aquatic macroinvertebrates that inhibit waterways are simply the juvenile form of an adult, land-dwelling insect.  Many aquatic insects start off life underwater.  Because their immature aquatic bodies are specially suited for life underwater, they often do not resemble their land-dwelling, adult body form.  Before the juvenile aquatic insect can leave its original aquatic home, it must undergo several physical changes to prepare itself for life on land.  This change in physical appearance is called </a:t>
            </a:r>
            <a:r>
              <a:rPr b="1" lang="en">
                <a:latin typeface="Times New Roman"/>
                <a:ea typeface="Times New Roman"/>
                <a:cs typeface="Times New Roman"/>
                <a:sym typeface="Times New Roman"/>
              </a:rPr>
              <a:t>metamorphosis.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Shape 61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13" name="Shape 61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However if all you find in the waterway is a leech and maybe a few midge larva (all pollution tolerant), and no other types of bugs, then something might be wrong with the waterway making it unhealthy.  This is an example of poor biodiversity and with only pollution-tolerant bugs.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Shape 6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22" name="Shape 6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What if you found only 10 mayfly nymphs, 5 stonefly nymphs, and 2 dobsonfly larva?   QUESTION: What would you conclude about this stream? 	Think carefully.	</a:t>
            </a:r>
            <a:endParaRPr sz="1400"/>
          </a:p>
          <a:p>
            <a:pPr indent="0" lvl="0" marL="0" rtl="0">
              <a:spcBef>
                <a:spcPts val="0"/>
              </a:spcBef>
              <a:spcAft>
                <a:spcPts val="0"/>
              </a:spcAft>
              <a:buNone/>
            </a:pPr>
            <a:r>
              <a:rPr b="1" lang="en"/>
              <a:t>&lt; Click if doing PowerPoint Presentation&gt;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9" name="Shape 629"/>
        <p:cNvGrpSpPr/>
        <p:nvPr/>
      </p:nvGrpSpPr>
      <p:grpSpPr>
        <a:xfrm>
          <a:off x="0" y="0"/>
          <a:ext cx="0" cy="0"/>
          <a:chOff x="0" y="0"/>
          <a:chExt cx="0" cy="0"/>
        </a:xfrm>
      </p:grpSpPr>
      <p:sp>
        <p:nvSpPr>
          <p:cNvPr id="630" name="Shape 63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31" name="Shape 6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latin typeface="Times New Roman"/>
                <a:ea typeface="Times New Roman"/>
                <a:cs typeface="Times New Roman"/>
                <a:sym typeface="Times New Roman"/>
              </a:rPr>
              <a:t>ANSWER: Even though these are pollution-sensitive creatures that can only survive in clean water, this is not a very biodiverse collection of critters.   If a stream is really healthy, there should be more variety and more numbers.  It might be worth investigating the stream more, conducting additional tests, and improving your insect collection techniques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6" name="Shape 636"/>
        <p:cNvGrpSpPr/>
        <p:nvPr/>
      </p:nvGrpSpPr>
      <p:grpSpPr>
        <a:xfrm>
          <a:off x="0" y="0"/>
          <a:ext cx="0" cy="0"/>
          <a:chOff x="0" y="0"/>
          <a:chExt cx="0" cy="0"/>
        </a:xfrm>
      </p:grpSpPr>
      <p:sp>
        <p:nvSpPr>
          <p:cNvPr id="637" name="Shape 63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38" name="Shape 63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latin typeface="Times New Roman"/>
                <a:ea typeface="Times New Roman"/>
                <a:cs typeface="Times New Roman"/>
                <a:sym typeface="Times New Roman"/>
              </a:rPr>
              <a:t>Scientists have developed structured methods to collect and summarize aquatic macronivertebrate data and to score the results to determine if a stream is healthy or unhealthy.  There are many versions of these biosurveys, often referred to as </a:t>
            </a:r>
            <a:r>
              <a:rPr b="1" lang="en" sz="1400">
                <a:latin typeface="Times New Roman"/>
                <a:ea typeface="Times New Roman"/>
                <a:cs typeface="Times New Roman"/>
                <a:sym typeface="Times New Roman"/>
              </a:rPr>
              <a:t>pollution tolerance indexes</a:t>
            </a:r>
            <a:r>
              <a:rPr lang="en" sz="1400">
                <a:latin typeface="Times New Roman"/>
                <a:ea typeface="Times New Roman"/>
                <a:cs typeface="Times New Roman"/>
                <a:sym typeface="Times New Roman"/>
              </a:rPr>
              <a:t>.  They all attempt to use the type of aquatic insects, their pollution sensitivity level, and the number of aquatic insects to determine a stream score.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Shape 64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45" name="Shape 64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a:latin typeface="Times New Roman"/>
                <a:ea typeface="Times New Roman"/>
                <a:cs typeface="Times New Roman"/>
                <a:sym typeface="Times New Roman"/>
              </a:rPr>
              <a:t>For most surveys, a high score means there was diversity in insects with pollution sensitive creatures definitely being present.	A high score means healthy stream.   A low score is usually indicative to catching only a few kinds of organisms or catching only pollution tolerant bugs.   A low score reflects a polluted or disturbed waterway.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Shape 65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54" name="Shape 6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Before you can count the aquatic macroinvertebrates and score them, you have to collect them first.  There are many different ways to collect macroinvertebrates. 	They usually fall into two categories – qualitative sampling methods and quantitative sampling methods.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Shape 66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65" name="Shape 6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A </a:t>
            </a:r>
            <a:r>
              <a:rPr b="1" lang="en">
                <a:latin typeface="Times New Roman"/>
                <a:ea typeface="Times New Roman"/>
                <a:cs typeface="Times New Roman"/>
                <a:sym typeface="Times New Roman"/>
              </a:rPr>
              <a:t>qualitative </a:t>
            </a:r>
            <a:r>
              <a:rPr lang="en">
                <a:latin typeface="Times New Roman"/>
                <a:ea typeface="Times New Roman"/>
                <a:cs typeface="Times New Roman"/>
                <a:sym typeface="Times New Roman"/>
              </a:rPr>
              <a:t>study is less strict, less scientific in the approach, and is more concerned with visual observations and discovering all of the organisms within the stream area, thus providing some overall data.  It does not require that measurements and records are made of how many or how much of something is present.  The qualitative study simply asks what was observed.   And it doesn’t really matter how the observations are made; procedures can vary and be less technical because they do not have to be specifically repeated in the future.</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Shape 6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75" name="Shape 6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A </a:t>
            </a:r>
            <a:r>
              <a:rPr b="1" lang="en" sz="1400"/>
              <a:t>quantitative</a:t>
            </a:r>
            <a:r>
              <a:rPr lang="en" sz="1400"/>
              <a:t> study requires that data are measure, not simply observed.  The amount, number, size, shape, and degree of various factors must be measured and recorded. For example, a quantitative stream macroinvertebrate study would require recording the amount and type of aquatic life present.  Quantitative studies are also much more concerned about specific scientific procedures in collecting data, procedures that could possibly be repeated in the future to compare data.    This would include having a fixed amount of area being studied, for example 3 square meters.  The numerical data of quantitative samples can be compared among different sites and can also provide better results for professional stream evaluations.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Shape 6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685" name="Shape 6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400"/>
              <a:t>There are many different ways to collect aquatic macroinverteberates.  Kick nets and d-frame nets are the most common collection equipment, but other nets include drift nets and surber samplers.  Another way to collect aquatic insects is to use artificial substrate samplers, such as multi-plate samplers (Hester Dendys), artificial leaf pack bags, or wire baskets of rocks.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9" name="Shape 699"/>
        <p:cNvGrpSpPr/>
        <p:nvPr/>
      </p:nvGrpSpPr>
      <p:grpSpPr>
        <a:xfrm>
          <a:off x="0" y="0"/>
          <a:ext cx="0" cy="0"/>
          <a:chOff x="0" y="0"/>
          <a:chExt cx="0" cy="0"/>
        </a:xfrm>
      </p:grpSpPr>
      <p:sp>
        <p:nvSpPr>
          <p:cNvPr id="700" name="Shape 70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01" name="Shape 7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If used with a structured, repeatable method and if studying a specific amount of stream area (ie. 3 square meters or 5 transects of 2 meters), all of this equipment can be used to conduct a quantitative study.  Quantitative studies are more useful if you are going to use a pollution tolerance index to determine stream health.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Shape 9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92" name="Shape 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 extent of change that the aquatic organism undergoes varies from organism to organism.  There are two types of metamorphosis: </a:t>
            </a:r>
            <a:r>
              <a:rPr i="1" lang="en">
                <a:latin typeface="Times New Roman"/>
                <a:ea typeface="Times New Roman"/>
                <a:cs typeface="Times New Roman"/>
                <a:sym typeface="Times New Roman"/>
              </a:rPr>
              <a:t>complete</a:t>
            </a:r>
            <a:r>
              <a:rPr lang="en">
                <a:latin typeface="Times New Roman"/>
                <a:ea typeface="Times New Roman"/>
                <a:cs typeface="Times New Roman"/>
                <a:sym typeface="Times New Roman"/>
              </a:rPr>
              <a:t> metamorphosis and </a:t>
            </a:r>
            <a:r>
              <a:rPr i="1" lang="en">
                <a:latin typeface="Times New Roman"/>
                <a:ea typeface="Times New Roman"/>
                <a:cs typeface="Times New Roman"/>
                <a:sym typeface="Times New Roman"/>
              </a:rPr>
              <a:t>incomplete</a:t>
            </a:r>
            <a:r>
              <a:rPr lang="en">
                <a:latin typeface="Times New Roman"/>
                <a:ea typeface="Times New Roman"/>
                <a:cs typeface="Times New Roman"/>
                <a:sym typeface="Times New Roman"/>
              </a:rPr>
              <a:t> metamorphosis.   Almost 90% of the insects that undergo metamorphosis undergo complete metamorphosis. </a:t>
            </a:r>
            <a:r>
              <a:rPr b="1" lang="en">
                <a:latin typeface="Times New Roman"/>
                <a:ea typeface="Times New Roman"/>
                <a:cs typeface="Times New Roman"/>
                <a:sym typeface="Times New Roman"/>
              </a:rPr>
              <a:t>Complete metamorphosis</a:t>
            </a:r>
            <a:r>
              <a:rPr lang="en">
                <a:latin typeface="Times New Roman"/>
                <a:ea typeface="Times New Roman"/>
                <a:cs typeface="Times New Roman"/>
                <a:sym typeface="Times New Roman"/>
              </a:rPr>
              <a:t> consists of four stages.  The organism begins as an </a:t>
            </a:r>
            <a:r>
              <a:rPr i="1" lang="en">
                <a:latin typeface="Times New Roman"/>
                <a:ea typeface="Times New Roman"/>
                <a:cs typeface="Times New Roman"/>
                <a:sym typeface="Times New Roman"/>
              </a:rPr>
              <a:t>egg</a:t>
            </a:r>
            <a:r>
              <a:rPr lang="en">
                <a:latin typeface="Times New Roman"/>
                <a:ea typeface="Times New Roman"/>
                <a:cs typeface="Times New Roman"/>
                <a:sym typeface="Times New Roman"/>
              </a:rPr>
              <a:t>, then is hatched a </a:t>
            </a:r>
            <a:r>
              <a:rPr i="1" lang="en">
                <a:latin typeface="Times New Roman"/>
                <a:ea typeface="Times New Roman"/>
                <a:cs typeface="Times New Roman"/>
                <a:sym typeface="Times New Roman"/>
              </a:rPr>
              <a:t>larva,</a:t>
            </a:r>
            <a:r>
              <a:rPr lang="en">
                <a:latin typeface="Times New Roman"/>
                <a:ea typeface="Times New Roman"/>
                <a:cs typeface="Times New Roman"/>
                <a:sym typeface="Times New Roman"/>
              </a:rPr>
              <a:t> (often resembles little of mature adult), which gradually matures into a </a:t>
            </a:r>
            <a:r>
              <a:rPr i="1" lang="en">
                <a:latin typeface="Times New Roman"/>
                <a:ea typeface="Times New Roman"/>
                <a:cs typeface="Times New Roman"/>
                <a:sym typeface="Times New Roman"/>
              </a:rPr>
              <a:t>pupa</a:t>
            </a:r>
            <a:r>
              <a:rPr lang="en">
                <a:latin typeface="Times New Roman"/>
                <a:ea typeface="Times New Roman"/>
                <a:cs typeface="Times New Roman"/>
                <a:sym typeface="Times New Roman"/>
              </a:rPr>
              <a:t>, which then wraps itself into a cocoon, where it finally transforms into the </a:t>
            </a:r>
            <a:r>
              <a:rPr i="1" lang="en">
                <a:latin typeface="Times New Roman"/>
                <a:ea typeface="Times New Roman"/>
                <a:cs typeface="Times New Roman"/>
                <a:sym typeface="Times New Roman"/>
              </a:rPr>
              <a:t>adult </a:t>
            </a:r>
            <a:r>
              <a:rPr lang="en">
                <a:latin typeface="Times New Roman"/>
                <a:ea typeface="Times New Roman"/>
                <a:cs typeface="Times New Roman"/>
                <a:sym typeface="Times New Roman"/>
              </a:rPr>
              <a:t>land-dwelling insect.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Shape 71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12" name="Shape 7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After collecting aquatic insects, you will need to identify them.   There are many resources available to do so, ranging from simple illustration pages to provide a general name to very detailed </a:t>
            </a:r>
            <a:r>
              <a:rPr b="1" lang="en">
                <a:latin typeface="Times New Roman"/>
                <a:ea typeface="Times New Roman"/>
                <a:cs typeface="Times New Roman"/>
                <a:sym typeface="Times New Roman"/>
              </a:rPr>
              <a:t>dichotomous keys</a:t>
            </a:r>
            <a:r>
              <a:rPr lang="en">
                <a:latin typeface="Times New Roman"/>
                <a:ea typeface="Times New Roman"/>
                <a:cs typeface="Times New Roman"/>
                <a:sym typeface="Times New Roman"/>
              </a:rPr>
              <a:t> to identify insects more specifically. A dichotomous key uses a system of choices made of the observed specimen’s body to determine its identity.</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2" name="Shape 722"/>
        <p:cNvGrpSpPr/>
        <p:nvPr/>
      </p:nvGrpSpPr>
      <p:grpSpPr>
        <a:xfrm>
          <a:off x="0" y="0"/>
          <a:ext cx="0" cy="0"/>
          <a:chOff x="0" y="0"/>
          <a:chExt cx="0" cy="0"/>
        </a:xfrm>
      </p:grpSpPr>
      <p:sp>
        <p:nvSpPr>
          <p:cNvPr id="723" name="Shape 72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724" name="Shape 7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Equipped with your nets, dichotomous keys, and knowledge about the different types of aquatic insects and their needs, you are bound to discover some fascinating aquatic creatures and have fun learning about your waterways.	Enjoy.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latin typeface="Times New Roman"/>
                <a:ea typeface="Times New Roman"/>
                <a:cs typeface="Times New Roman"/>
                <a:sym typeface="Times New Roman"/>
              </a:rPr>
              <a:t>Incomplete metamorphosis</a:t>
            </a:r>
            <a:r>
              <a:rPr lang="en">
                <a:latin typeface="Times New Roman"/>
                <a:ea typeface="Times New Roman"/>
                <a:cs typeface="Times New Roman"/>
                <a:sym typeface="Times New Roman"/>
              </a:rPr>
              <a:t> has only three main stages of development.  The insect again begins as an </a:t>
            </a:r>
            <a:r>
              <a:rPr i="1" lang="en">
                <a:latin typeface="Times New Roman"/>
                <a:ea typeface="Times New Roman"/>
                <a:cs typeface="Times New Roman"/>
                <a:sym typeface="Times New Roman"/>
              </a:rPr>
              <a:t>egg</a:t>
            </a:r>
            <a:r>
              <a:rPr lang="en">
                <a:latin typeface="Times New Roman"/>
                <a:ea typeface="Times New Roman"/>
                <a:cs typeface="Times New Roman"/>
                <a:sym typeface="Times New Roman"/>
              </a:rPr>
              <a:t>, which is hatched and becomes a </a:t>
            </a:r>
            <a:r>
              <a:rPr i="1" lang="en">
                <a:latin typeface="Times New Roman"/>
                <a:ea typeface="Times New Roman"/>
                <a:cs typeface="Times New Roman"/>
                <a:sym typeface="Times New Roman"/>
              </a:rPr>
              <a:t>nymph</a:t>
            </a:r>
            <a:r>
              <a:rPr lang="en">
                <a:latin typeface="Times New Roman"/>
                <a:ea typeface="Times New Roman"/>
                <a:cs typeface="Times New Roman"/>
                <a:sym typeface="Times New Roman"/>
              </a:rPr>
              <a:t>. Nymphs are a miniature version of the adult form.  They are sexually immature, and grow larger through a series of molts until they reach full size and develop wings.  This is the </a:t>
            </a:r>
            <a:r>
              <a:rPr i="1" lang="en">
                <a:latin typeface="Times New Roman"/>
                <a:ea typeface="Times New Roman"/>
                <a:cs typeface="Times New Roman"/>
                <a:sym typeface="Times New Roman"/>
              </a:rPr>
              <a:t>adult</a:t>
            </a:r>
            <a:r>
              <a:rPr lang="en">
                <a:latin typeface="Times New Roman"/>
                <a:ea typeface="Times New Roman"/>
                <a:cs typeface="Times New Roman"/>
                <a:sym typeface="Times New Roman"/>
              </a:rPr>
              <a:t> stage.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latin typeface="Times New Roman"/>
                <a:ea typeface="Times New Roman"/>
                <a:cs typeface="Times New Roman"/>
                <a:sym typeface="Times New Roman"/>
              </a:rPr>
              <a:t>There are three main, distinct body regions that are common amongst aquatic insects.   They are the </a:t>
            </a:r>
            <a:r>
              <a:rPr b="1" lang="en">
                <a:latin typeface="Times New Roman"/>
                <a:ea typeface="Times New Roman"/>
                <a:cs typeface="Times New Roman"/>
                <a:sym typeface="Times New Roman"/>
              </a:rPr>
              <a:t>head,</a:t>
            </a:r>
            <a:r>
              <a:rPr lang="en">
                <a:latin typeface="Times New Roman"/>
                <a:ea typeface="Times New Roman"/>
                <a:cs typeface="Times New Roman"/>
                <a:sym typeface="Times New Roman"/>
              </a:rPr>
              <a:t> </a:t>
            </a:r>
            <a:r>
              <a:rPr b="1" lang="en">
                <a:latin typeface="Times New Roman"/>
                <a:ea typeface="Times New Roman"/>
                <a:cs typeface="Times New Roman"/>
                <a:sym typeface="Times New Roman"/>
              </a:rPr>
              <a:t>thorax</a:t>
            </a:r>
            <a:r>
              <a:rPr lang="en">
                <a:latin typeface="Times New Roman"/>
                <a:ea typeface="Times New Roman"/>
                <a:cs typeface="Times New Roman"/>
                <a:sym typeface="Times New Roman"/>
              </a:rPr>
              <a:t>, and </a:t>
            </a:r>
            <a:r>
              <a:rPr b="1" lang="en">
                <a:latin typeface="Times New Roman"/>
                <a:ea typeface="Times New Roman"/>
                <a:cs typeface="Times New Roman"/>
                <a:sym typeface="Times New Roman"/>
              </a:rPr>
              <a:t>abdomen.</a:t>
            </a:r>
            <a:endParaRPr b="1">
              <a:latin typeface="Times New Roman"/>
              <a:ea typeface="Times New Roman"/>
              <a:cs typeface="Times New Roman"/>
              <a:sym typeface="Times New Roman"/>
            </a:endParaRPr>
          </a:p>
          <a:p>
            <a:pPr indent="0" lvl="0" marL="0" rtl="0">
              <a:spcBef>
                <a:spcPts val="0"/>
              </a:spcBef>
              <a:spcAft>
                <a:spcPts val="0"/>
              </a:spcAft>
              <a:buNone/>
            </a:pPr>
            <a:r>
              <a:rPr lang="en">
                <a:latin typeface="Times New Roman"/>
                <a:ea typeface="Times New Roman"/>
                <a:cs typeface="Times New Roman"/>
                <a:sym typeface="Times New Roman"/>
              </a:rPr>
              <a:t>Many aquatic insects, but not all, have a tail attached to the abdomen.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200">
                <a:latin typeface="Times New Roman"/>
                <a:ea typeface="Times New Roman"/>
                <a:cs typeface="Times New Roman"/>
                <a:sym typeface="Times New Roman"/>
              </a:rPr>
              <a:t>The first region, the </a:t>
            </a:r>
            <a:r>
              <a:rPr b="1" lang="en" sz="1200">
                <a:latin typeface="Times New Roman"/>
                <a:ea typeface="Times New Roman"/>
                <a:cs typeface="Times New Roman"/>
                <a:sym typeface="Times New Roman"/>
              </a:rPr>
              <a:t>head</a:t>
            </a:r>
            <a:r>
              <a:rPr lang="en" sz="1200">
                <a:latin typeface="Times New Roman"/>
                <a:ea typeface="Times New Roman"/>
                <a:cs typeface="Times New Roman"/>
                <a:sym typeface="Times New Roman"/>
              </a:rPr>
              <a:t>, is usually capsule-like and contains the sensory organs, differing mouthparts, and often compound eyes.	Antennae and mouthparts are sometimes used as identification characteristics for aquatic bugs.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 name="Shape 8"/>
        <p:cNvGrpSpPr/>
        <p:nvPr/>
      </p:nvGrpSpPr>
      <p:grpSpPr>
        <a:xfrm>
          <a:off x="0" y="0"/>
          <a:ext cx="0" cy="0"/>
          <a:chOff x="0" y="0"/>
          <a:chExt cx="0" cy="0"/>
        </a:xfrm>
      </p:grpSpPr>
      <p:sp>
        <p:nvSpPr>
          <p:cNvPr id="9" name="Shape 9"/>
          <p:cNvSpPr/>
          <p:nvPr/>
        </p:nvSpPr>
        <p:spPr>
          <a:xfrm>
            <a:off x="0" y="0"/>
            <a:ext cx="9144000" cy="6901800"/>
          </a:xfrm>
          <a:prstGeom prst="rect">
            <a:avLst/>
          </a:prstGeom>
          <a:gradFill>
            <a:gsLst>
              <a:gs pos="0">
                <a:srgbClr val="003171"/>
              </a:gs>
              <a:gs pos="100000">
                <a:srgbClr val="549FFF"/>
              </a:gs>
            </a:gsLst>
            <a:lin ang="7920000" scaled="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10" name="Shape 10"/>
          <p:cNvSpPr/>
          <p:nvPr/>
        </p:nvSpPr>
        <p:spPr>
          <a:xfrm flipH="1">
            <a:off x="-3833" y="16053"/>
            <a:ext cx="10925833" cy="6881035"/>
          </a:xfrm>
          <a:custGeom>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40784"/>
                </a:srgbClr>
              </a:gs>
              <a:gs pos="41000">
                <a:srgbClr val="003171">
                  <a:alpha val="94901"/>
                </a:srgbClr>
              </a:gs>
              <a:gs pos="100000">
                <a:srgbClr val="003171">
                  <a:alpha val="9490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11" name="Shape 11"/>
          <p:cNvSpPr/>
          <p:nvPr/>
        </p:nvSpPr>
        <p:spPr>
          <a:xfrm flipH="1">
            <a:off x="14659" y="881"/>
            <a:ext cx="10500941" cy="6881035"/>
          </a:xfrm>
          <a:custGeom>
            <a:pathLst>
              <a:path extrusionOk="0" h="6863875" w="24279631">
                <a:moveTo>
                  <a:pt x="9291599" y="0"/>
                </a:moveTo>
                <a:lnTo>
                  <a:pt x="24279631" y="5875"/>
                </a:lnTo>
                <a:lnTo>
                  <a:pt x="24250422" y="6863875"/>
                </a:lnTo>
                <a:lnTo>
                  <a:pt x="8740466" y="6858000"/>
                </a:lnTo>
                <a:cubicBezTo>
                  <a:pt x="0" y="3062308"/>
                  <a:pt x="7449035" y="312298"/>
                  <a:pt x="9291599" y="0"/>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b" bIns="45700" lIns="91425" spcFirstLastPara="1" rIns="91425" wrap="square" tIns="45700">
            <a:noAutofit/>
          </a:bodyPr>
          <a:lstStyle/>
          <a:p>
            <a:pPr indent="0" lvl="0" marL="0">
              <a:spcBef>
                <a:spcPts val="0"/>
              </a:spcBef>
              <a:spcAft>
                <a:spcPts val="0"/>
              </a:spcAft>
              <a:buNone/>
            </a:pPr>
            <a:r>
              <a:t/>
            </a:r>
            <a:endParaRPr/>
          </a:p>
        </p:txBody>
      </p:sp>
      <p:sp>
        <p:nvSpPr>
          <p:cNvPr id="12" name="Shape 12"/>
          <p:cNvSpPr/>
          <p:nvPr/>
        </p:nvSpPr>
        <p:spPr>
          <a:xfrm>
            <a:off x="-846667" y="-882"/>
            <a:ext cx="2167467" cy="6906895"/>
          </a:xfrm>
          <a:custGeom>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13" name="Shape 13"/>
          <p:cNvSpPr/>
          <p:nvPr/>
        </p:nvSpPr>
        <p:spPr>
          <a:xfrm flipH="1" rot="10800000">
            <a:off x="-524934" y="-4974"/>
            <a:ext cx="1403435" cy="6906895"/>
          </a:xfrm>
          <a:custGeom>
            <a:pathLst>
              <a:path extrusionOk="0" h="6180667" w="2167467">
                <a:moveTo>
                  <a:pt x="939800" y="0"/>
                </a:moveTo>
                <a:lnTo>
                  <a:pt x="1905000" y="5881"/>
                </a:lnTo>
                <a:cubicBezTo>
                  <a:pt x="2167467" y="1035992"/>
                  <a:pt x="0" y="1848556"/>
                  <a:pt x="1896533" y="6180667"/>
                </a:cubicBezTo>
                <a:lnTo>
                  <a:pt x="939800" y="6180667"/>
                </a:lnTo>
                <a:lnTo>
                  <a:pt x="939800" y="0"/>
                </a:lnTo>
                <a:close/>
              </a:path>
            </a:pathLst>
          </a:custGeom>
          <a:gradFill>
            <a:gsLst>
              <a:gs pos="0">
                <a:srgbClr val="003171">
                  <a:alpha val="20784"/>
                </a:srgbClr>
              </a:gs>
              <a:gs pos="100000">
                <a:srgbClr val="65A8FF">
                  <a:alpha val="20784"/>
                </a:srgbClr>
              </a:gs>
            </a:gsLst>
            <a:lin ang="0" scaled="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14" name="Shape 14"/>
          <p:cNvSpPr txBox="1"/>
          <p:nvPr>
            <p:ph type="ctrTitle"/>
          </p:nvPr>
        </p:nvSpPr>
        <p:spPr>
          <a:xfrm>
            <a:off x="1082040" y="1656080"/>
            <a:ext cx="7050900" cy="1470000"/>
          </a:xfrm>
          <a:prstGeom prst="rect">
            <a:avLst/>
          </a:prstGeom>
          <a:noFill/>
          <a:ln>
            <a:noFill/>
          </a:ln>
        </p:spPr>
        <p:txBody>
          <a:bodyPr anchorCtr="0" anchor="b" bIns="91425" lIns="91425" spcFirstLastPara="1" rIns="91425" wrap="square" tIns="91425"/>
          <a:lstStyle>
            <a:lvl1pPr lvl="0"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1pPr>
            <a:lvl2pPr lvl="1"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2pPr>
            <a:lvl3pPr lvl="2"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3pPr>
            <a:lvl4pPr lvl="3"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4pPr>
            <a:lvl5pPr lvl="4"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5pPr>
            <a:lvl6pPr lvl="5"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6pPr>
            <a:lvl7pPr lvl="6"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7pPr>
            <a:lvl8pPr lvl="7"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8pPr>
            <a:lvl9pPr lvl="8" rtl="0" algn="r">
              <a:spcBef>
                <a:spcPts val="0"/>
              </a:spcBef>
              <a:spcAft>
                <a:spcPts val="0"/>
              </a:spcAft>
              <a:buClr>
                <a:schemeClr val="lt1"/>
              </a:buClr>
              <a:buSzPts val="4800"/>
              <a:buFont typeface="Trebuchet MS"/>
              <a:buNone/>
              <a:defRPr b="1" i="0" sz="4800" u="none" cap="none" strike="noStrike">
                <a:solidFill>
                  <a:schemeClr val="lt1"/>
                </a:solidFill>
                <a:latin typeface="Trebuchet MS"/>
                <a:ea typeface="Trebuchet MS"/>
                <a:cs typeface="Trebuchet MS"/>
                <a:sym typeface="Trebuchet MS"/>
              </a:defRPr>
            </a:lvl9pPr>
          </a:lstStyle>
          <a:p/>
        </p:txBody>
      </p:sp>
      <p:sp>
        <p:nvSpPr>
          <p:cNvPr id="15" name="Shape 15"/>
          <p:cNvSpPr txBox="1"/>
          <p:nvPr>
            <p:ph idx="1" type="subTitle"/>
          </p:nvPr>
        </p:nvSpPr>
        <p:spPr>
          <a:xfrm>
            <a:off x="1082040" y="3230880"/>
            <a:ext cx="7035900" cy="925500"/>
          </a:xfrm>
          <a:prstGeom prst="rect">
            <a:avLst/>
          </a:prstGeom>
          <a:noFill/>
          <a:ln>
            <a:noFill/>
          </a:ln>
        </p:spPr>
        <p:txBody>
          <a:bodyPr anchorCtr="0" anchor="t" bIns="91425" lIns="91425" spcFirstLastPara="1" rIns="91425" wrap="square" tIns="91425"/>
          <a:lstStyle>
            <a:lvl1pPr lvl="0"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1pPr>
            <a:lvl2pPr lvl="1"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2pPr>
            <a:lvl3pPr lvl="2"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3pPr>
            <a:lvl4pPr lvl="3"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4pPr>
            <a:lvl5pPr lvl="4"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5pPr>
            <a:lvl6pPr lvl="5"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6pPr>
            <a:lvl7pPr lvl="6"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7pPr>
            <a:lvl8pPr lvl="7"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8pPr>
            <a:lvl9pPr lvl="8" rtl="0" algn="r">
              <a:spcBef>
                <a:spcPts val="0"/>
              </a:spcBef>
              <a:spcAft>
                <a:spcPts val="0"/>
              </a:spcAft>
              <a:buClr>
                <a:schemeClr val="lt1"/>
              </a:buClr>
              <a:buSzPts val="2400"/>
              <a:buFont typeface="Trebuchet MS"/>
              <a:buNone/>
              <a:defRPr b="0" i="0" sz="2400" u="none" cap="none" strike="noStrike">
                <a:solidFill>
                  <a:schemeClr val="lt1"/>
                </a:solidFill>
                <a:latin typeface="Trebuchet MS"/>
                <a:ea typeface="Trebuchet MS"/>
                <a:cs typeface="Trebuchet MS"/>
                <a:sym typeface="Trebuchet M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p:nvPr/>
        </p:nvSpPr>
        <p:spPr>
          <a:xfrm flipH="1" rot="10800000">
            <a:off x="-348182" y="-4700"/>
            <a:ext cx="1723520" cy="6862700"/>
          </a:xfrm>
          <a:custGeom>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18" name="Shape 18"/>
          <p:cNvSpPr txBox="1"/>
          <p:nvPr>
            <p:ph idx="1" type="body"/>
          </p:nvPr>
        </p:nvSpPr>
        <p:spPr>
          <a:xfrm>
            <a:off x="457200" y="1658990"/>
            <a:ext cx="8229600" cy="4840200"/>
          </a:xfrm>
          <a:prstGeom prst="rect">
            <a:avLst/>
          </a:prstGeom>
          <a:noFill/>
          <a:ln>
            <a:noFill/>
          </a:ln>
        </p:spPr>
        <p:txBody>
          <a:bodyPr anchorCtr="0" anchor="t" bIns="91425" lIns="91425" spcFirstLastPara="1" rIns="91425" wrap="square" tIns="91425"/>
          <a:lstStyle>
            <a:lvl1pPr indent="-431800" lvl="0" marL="457200" rtl="0" algn="l">
              <a:spcBef>
                <a:spcPts val="0"/>
              </a:spcBef>
              <a:spcAft>
                <a:spcPts val="0"/>
              </a:spcAft>
              <a:buClr>
                <a:schemeClr val="dk2"/>
              </a:buClr>
              <a:buSzPts val="3200"/>
              <a:buFont typeface="Trebuchet MS"/>
              <a:buChar char="●"/>
              <a:defRPr sz="3200">
                <a:solidFill>
                  <a:schemeClr val="dk2"/>
                </a:solidFill>
                <a:latin typeface="Trebuchet MS"/>
                <a:ea typeface="Trebuchet MS"/>
                <a:cs typeface="Trebuchet MS"/>
                <a:sym typeface="Trebuchet MS"/>
              </a:defRPr>
            </a:lvl1pPr>
            <a:lvl2pPr indent="-406400" lvl="1" marL="914400" rtl="0" algn="l">
              <a:spcBef>
                <a:spcPts val="0"/>
              </a:spcBef>
              <a:spcAft>
                <a:spcPts val="0"/>
              </a:spcAft>
              <a:buClr>
                <a:schemeClr val="dk2"/>
              </a:buClr>
              <a:buSzPts val="2800"/>
              <a:buFont typeface="Trebuchet MS"/>
              <a:buChar char="○"/>
              <a:defRPr sz="2800">
                <a:solidFill>
                  <a:schemeClr val="dk2"/>
                </a:solidFill>
                <a:latin typeface="Trebuchet MS"/>
                <a:ea typeface="Trebuchet MS"/>
                <a:cs typeface="Trebuchet MS"/>
                <a:sym typeface="Trebuchet MS"/>
              </a:defRPr>
            </a:lvl2pPr>
            <a:lvl3pPr indent="-381000" lvl="2" marL="1371600" rtl="0" algn="l">
              <a:spcBef>
                <a:spcPts val="0"/>
              </a:spcBef>
              <a:spcAft>
                <a:spcPts val="0"/>
              </a:spcAft>
              <a:buClr>
                <a:schemeClr val="dk2"/>
              </a:buClr>
              <a:buSzPts val="2400"/>
              <a:buFont typeface="Trebuchet MS"/>
              <a:buChar char="■"/>
              <a:defRPr sz="2400">
                <a:solidFill>
                  <a:schemeClr val="dk2"/>
                </a:solidFill>
                <a:latin typeface="Trebuchet MS"/>
                <a:ea typeface="Trebuchet MS"/>
                <a:cs typeface="Trebuchet MS"/>
                <a:sym typeface="Trebuchet MS"/>
              </a:defRPr>
            </a:lvl3pPr>
            <a:lvl4pPr indent="-355600" lvl="3" marL="1828800" rtl="0" algn="l">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4pPr>
            <a:lvl5pPr indent="-355600" lvl="4" marL="2286000" rtl="0" algn="l">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5pPr>
            <a:lvl6pPr indent="-355600" lvl="5" marL="2743200" rtl="0" algn="l">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6pPr>
            <a:lvl7pPr indent="-355600" lvl="6" marL="3200400" rtl="0" algn="l">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7pPr>
            <a:lvl8pPr indent="-355600" lvl="7" marL="3657600" rtl="0" algn="l">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8pPr>
            <a:lvl9pPr indent="-355600" lvl="8" marL="4114800" rtl="0" algn="l">
              <a:spcBef>
                <a:spcPts val="0"/>
              </a:spcBef>
              <a:spcAft>
                <a:spcPts val="0"/>
              </a:spcAft>
              <a:buClr>
                <a:schemeClr val="dk2"/>
              </a:buClr>
              <a:buSzPts val="2000"/>
              <a:buFont typeface="Trebuchet MS"/>
              <a:buChar char="■"/>
              <a:defRPr sz="2000">
                <a:solidFill>
                  <a:schemeClr val="dk2"/>
                </a:solidFill>
                <a:latin typeface="Trebuchet MS"/>
                <a:ea typeface="Trebuchet MS"/>
                <a:cs typeface="Trebuchet MS"/>
                <a:sym typeface="Trebuchet MS"/>
              </a:defRPr>
            </a:lvl9pPr>
          </a:lstStyle>
          <a:p/>
        </p:txBody>
      </p:sp>
      <p:sp>
        <p:nvSpPr>
          <p:cNvPr id="19" name="Shape 19"/>
          <p:cNvSpPr/>
          <p:nvPr/>
        </p:nvSpPr>
        <p:spPr>
          <a:xfrm flipH="1" rot="10800000">
            <a:off x="-1118653" y="-4700"/>
            <a:ext cx="3100651" cy="6862700"/>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20" name="Shape 20"/>
          <p:cNvSpPr/>
          <p:nvPr/>
        </p:nvSpPr>
        <p:spPr>
          <a:xfrm rot="10800000">
            <a:off x="8088847" y="-6970"/>
            <a:ext cx="1100668" cy="6864970"/>
          </a:xfrm>
          <a:custGeom>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21" name="Shape 21"/>
          <p:cNvSpPr txBox="1"/>
          <p:nvPr>
            <p:ph type="title"/>
          </p:nvPr>
        </p:nvSpPr>
        <p:spPr>
          <a:xfrm>
            <a:off x="457200" y="274638"/>
            <a:ext cx="8229600" cy="1325700"/>
          </a:xfrm>
          <a:prstGeom prst="rect">
            <a:avLst/>
          </a:prstGeom>
          <a:noFill/>
          <a:ln>
            <a:noFill/>
          </a:ln>
        </p:spPr>
        <p:txBody>
          <a:bodyPr anchorCtr="0" anchor="b" bIns="91425" lIns="91425" spcFirstLastPara="1" rIns="91425" wrap="square" tIns="91425"/>
          <a:lstStyle>
            <a:lvl1pPr lvl="0"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1pPr>
            <a:lvl2pPr lvl="1"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2pPr>
            <a:lvl3pPr lvl="2"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3pPr>
            <a:lvl4pPr lvl="3"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4pPr>
            <a:lvl5pPr lvl="4"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5pPr>
            <a:lvl6pPr lvl="5"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6pPr>
            <a:lvl7pPr lvl="6"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7pPr>
            <a:lvl8pPr lvl="7"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8pPr>
            <a:lvl9pPr lvl="8"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Shape 23"/>
          <p:cNvSpPr/>
          <p:nvPr/>
        </p:nvSpPr>
        <p:spPr>
          <a:xfrm flipH="1" rot="10800000">
            <a:off x="-348182" y="-4700"/>
            <a:ext cx="1723520" cy="6862700"/>
          </a:xfrm>
          <a:custGeom>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24" name="Shape 24"/>
          <p:cNvSpPr/>
          <p:nvPr/>
        </p:nvSpPr>
        <p:spPr>
          <a:xfrm flipH="1" rot="10800000">
            <a:off x="-1118653" y="-4700"/>
            <a:ext cx="3100651" cy="6862700"/>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25" name="Shape 25"/>
          <p:cNvSpPr/>
          <p:nvPr/>
        </p:nvSpPr>
        <p:spPr>
          <a:xfrm rot="10800000">
            <a:off x="8088847" y="-6970"/>
            <a:ext cx="1100668" cy="6864970"/>
          </a:xfrm>
          <a:custGeom>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26" name="Shape 26"/>
          <p:cNvSpPr txBox="1"/>
          <p:nvPr>
            <p:ph type="title"/>
          </p:nvPr>
        </p:nvSpPr>
        <p:spPr>
          <a:xfrm>
            <a:off x="457200" y="274638"/>
            <a:ext cx="8229600" cy="1325700"/>
          </a:xfrm>
          <a:prstGeom prst="rect">
            <a:avLst/>
          </a:prstGeom>
          <a:noFill/>
          <a:ln>
            <a:noFill/>
          </a:ln>
        </p:spPr>
        <p:txBody>
          <a:bodyPr anchorCtr="0" anchor="b" bIns="91425" lIns="91425" spcFirstLastPara="1" rIns="91425" wrap="square" tIns="91425"/>
          <a:lstStyle>
            <a:lvl1pPr lvl="0"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1pPr>
            <a:lvl2pPr lvl="1"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2pPr>
            <a:lvl3pPr lvl="2"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3pPr>
            <a:lvl4pPr lvl="3"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4pPr>
            <a:lvl5pPr lvl="4"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5pPr>
            <a:lvl6pPr lvl="5"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6pPr>
            <a:lvl7pPr lvl="6"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7pPr>
            <a:lvl8pPr lvl="7"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8pPr>
            <a:lvl9pPr lvl="8"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9pPr>
          </a:lstStyle>
          <a:p/>
        </p:txBody>
      </p:sp>
      <p:sp>
        <p:nvSpPr>
          <p:cNvPr id="27" name="Shape 27"/>
          <p:cNvSpPr txBox="1"/>
          <p:nvPr>
            <p:ph idx="1" type="body"/>
          </p:nvPr>
        </p:nvSpPr>
        <p:spPr>
          <a:xfrm>
            <a:off x="457200" y="1658990"/>
            <a:ext cx="4038600" cy="4840200"/>
          </a:xfrm>
          <a:prstGeom prst="rect">
            <a:avLst/>
          </a:prstGeom>
          <a:noFill/>
          <a:ln>
            <a:noFill/>
          </a:ln>
        </p:spPr>
        <p:txBody>
          <a:bodyPr anchorCtr="0" anchor="t" bIns="91425" lIns="91425" spcFirstLastPara="1" rIns="91425" wrap="square" tIns="91425"/>
          <a:lstStyle>
            <a:lvl1pPr indent="-228600" lvl="0" marL="457200" rtl="0">
              <a:spcBef>
                <a:spcPts val="0"/>
              </a:spcBef>
              <a:spcAft>
                <a:spcPts val="0"/>
              </a:spcAft>
              <a:buSzPts val="3200"/>
              <a:buNone/>
              <a:defRPr sz="2800"/>
            </a:lvl1pPr>
            <a:lvl2pPr indent="-228600" lvl="1" marL="914400" rtl="0">
              <a:spcBef>
                <a:spcPts val="0"/>
              </a:spcBef>
              <a:spcAft>
                <a:spcPts val="0"/>
              </a:spcAft>
              <a:buSzPts val="2800"/>
              <a:buNone/>
              <a:defRPr sz="2400"/>
            </a:lvl2pPr>
            <a:lvl3pPr indent="-228600" lvl="2" marL="1371600" rtl="0">
              <a:spcBef>
                <a:spcPts val="0"/>
              </a:spcBef>
              <a:spcAft>
                <a:spcPts val="0"/>
              </a:spcAft>
              <a:buSzPts val="2400"/>
              <a:buNone/>
              <a:defRPr sz="2000"/>
            </a:lvl3pPr>
            <a:lvl4pPr indent="-228600" lvl="3" marL="1828800" rtl="0">
              <a:spcBef>
                <a:spcPts val="0"/>
              </a:spcBef>
              <a:spcAft>
                <a:spcPts val="0"/>
              </a:spcAft>
              <a:buSzPts val="2000"/>
              <a:buNone/>
              <a:defRPr sz="1800"/>
            </a:lvl4pPr>
            <a:lvl5pPr indent="-228600" lvl="4" marL="2286000" rtl="0">
              <a:spcBef>
                <a:spcPts val="0"/>
              </a:spcBef>
              <a:spcAft>
                <a:spcPts val="0"/>
              </a:spcAft>
              <a:buSzPts val="2000"/>
              <a:buNone/>
              <a:defRPr sz="1800"/>
            </a:lvl5pPr>
            <a:lvl6pPr indent="-228600" lvl="5" marL="2743200" rtl="0">
              <a:spcBef>
                <a:spcPts val="0"/>
              </a:spcBef>
              <a:spcAft>
                <a:spcPts val="0"/>
              </a:spcAft>
              <a:buSzPts val="2000"/>
              <a:buNone/>
              <a:defRPr sz="1800"/>
            </a:lvl6pPr>
            <a:lvl7pPr indent="-228600" lvl="6" marL="3200400" rtl="0">
              <a:spcBef>
                <a:spcPts val="0"/>
              </a:spcBef>
              <a:spcAft>
                <a:spcPts val="0"/>
              </a:spcAft>
              <a:buSzPts val="2000"/>
              <a:buNone/>
              <a:defRPr sz="1800"/>
            </a:lvl7pPr>
            <a:lvl8pPr indent="-228600" lvl="7" marL="3657600" rtl="0">
              <a:spcBef>
                <a:spcPts val="0"/>
              </a:spcBef>
              <a:spcAft>
                <a:spcPts val="0"/>
              </a:spcAft>
              <a:buSzPts val="2000"/>
              <a:buNone/>
              <a:defRPr sz="1800"/>
            </a:lvl8pPr>
            <a:lvl9pPr indent="-228600" lvl="8" marL="4114800" rtl="0">
              <a:spcBef>
                <a:spcPts val="0"/>
              </a:spcBef>
              <a:spcAft>
                <a:spcPts val="0"/>
              </a:spcAft>
              <a:buSzPts val="2000"/>
              <a:buNone/>
              <a:defRPr sz="1800"/>
            </a:lvl9pPr>
          </a:lstStyle>
          <a:p/>
        </p:txBody>
      </p:sp>
      <p:sp>
        <p:nvSpPr>
          <p:cNvPr id="28" name="Shape 28"/>
          <p:cNvSpPr txBox="1"/>
          <p:nvPr>
            <p:ph idx="2" type="body"/>
          </p:nvPr>
        </p:nvSpPr>
        <p:spPr>
          <a:xfrm>
            <a:off x="4648200" y="1658990"/>
            <a:ext cx="4038600" cy="4840200"/>
          </a:xfrm>
          <a:prstGeom prst="rect">
            <a:avLst/>
          </a:prstGeom>
          <a:noFill/>
          <a:ln>
            <a:noFill/>
          </a:ln>
        </p:spPr>
        <p:txBody>
          <a:bodyPr anchorCtr="0" anchor="t" bIns="91425" lIns="91425" spcFirstLastPara="1" rIns="91425" wrap="square" tIns="91425"/>
          <a:lstStyle>
            <a:lvl1pPr indent="-228600" lvl="0" marL="457200" rtl="0">
              <a:spcBef>
                <a:spcPts val="0"/>
              </a:spcBef>
              <a:spcAft>
                <a:spcPts val="0"/>
              </a:spcAft>
              <a:buSzPts val="3200"/>
              <a:buNone/>
              <a:defRPr sz="2800"/>
            </a:lvl1pPr>
            <a:lvl2pPr indent="-228600" lvl="1" marL="914400" rtl="0">
              <a:spcBef>
                <a:spcPts val="0"/>
              </a:spcBef>
              <a:spcAft>
                <a:spcPts val="0"/>
              </a:spcAft>
              <a:buSzPts val="2800"/>
              <a:buNone/>
              <a:defRPr sz="2400"/>
            </a:lvl2pPr>
            <a:lvl3pPr indent="-228600" lvl="2" marL="1371600" rtl="0">
              <a:spcBef>
                <a:spcPts val="0"/>
              </a:spcBef>
              <a:spcAft>
                <a:spcPts val="0"/>
              </a:spcAft>
              <a:buSzPts val="2400"/>
              <a:buNone/>
              <a:defRPr sz="2000"/>
            </a:lvl3pPr>
            <a:lvl4pPr indent="-228600" lvl="3" marL="1828800" rtl="0">
              <a:spcBef>
                <a:spcPts val="0"/>
              </a:spcBef>
              <a:spcAft>
                <a:spcPts val="0"/>
              </a:spcAft>
              <a:buSzPts val="2000"/>
              <a:buNone/>
              <a:defRPr sz="1800"/>
            </a:lvl4pPr>
            <a:lvl5pPr indent="-228600" lvl="4" marL="2286000" rtl="0">
              <a:spcBef>
                <a:spcPts val="0"/>
              </a:spcBef>
              <a:spcAft>
                <a:spcPts val="0"/>
              </a:spcAft>
              <a:buSzPts val="2000"/>
              <a:buNone/>
              <a:defRPr sz="1800"/>
            </a:lvl5pPr>
            <a:lvl6pPr indent="-228600" lvl="5" marL="2743200" rtl="0">
              <a:spcBef>
                <a:spcPts val="0"/>
              </a:spcBef>
              <a:spcAft>
                <a:spcPts val="0"/>
              </a:spcAft>
              <a:buSzPts val="2000"/>
              <a:buNone/>
              <a:defRPr sz="1800"/>
            </a:lvl6pPr>
            <a:lvl7pPr indent="-228600" lvl="6" marL="3200400" rtl="0">
              <a:spcBef>
                <a:spcPts val="0"/>
              </a:spcBef>
              <a:spcAft>
                <a:spcPts val="0"/>
              </a:spcAft>
              <a:buSzPts val="2000"/>
              <a:buNone/>
              <a:defRPr sz="1800"/>
            </a:lvl7pPr>
            <a:lvl8pPr indent="-228600" lvl="7" marL="3657600" rtl="0">
              <a:spcBef>
                <a:spcPts val="0"/>
              </a:spcBef>
              <a:spcAft>
                <a:spcPts val="0"/>
              </a:spcAft>
              <a:buSzPts val="2000"/>
              <a:buNone/>
              <a:defRPr sz="1800"/>
            </a:lvl8pPr>
            <a:lvl9pPr indent="-228600" lvl="8" marL="4114800" rtl="0">
              <a:spcBef>
                <a:spcPts val="0"/>
              </a:spcBef>
              <a:spcAft>
                <a:spcPts val="0"/>
              </a:spcAft>
              <a:buSzPts val="20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Shape 30"/>
          <p:cNvSpPr/>
          <p:nvPr/>
        </p:nvSpPr>
        <p:spPr>
          <a:xfrm flipH="1" rot="10800000">
            <a:off x="-348182" y="-4700"/>
            <a:ext cx="1723520" cy="6862700"/>
          </a:xfrm>
          <a:custGeom>
            <a:pathLst>
              <a:path extrusionOk="0" h="6879900" w="4476675">
                <a:moveTo>
                  <a:pt x="4476676" y="16025"/>
                </a:moveTo>
                <a:lnTo>
                  <a:pt x="879695" y="0"/>
                </a:lnTo>
                <a:cubicBezTo>
                  <a:pt x="886211" y="2293300"/>
                  <a:pt x="892726" y="4586600"/>
                  <a:pt x="899242" y="6879900"/>
                </a:cubicBezTo>
                <a:lnTo>
                  <a:pt x="3909760" y="6861462"/>
                </a:lnTo>
                <a:cubicBezTo>
                  <a:pt x="0" y="3547544"/>
                  <a:pt x="1695771" y="1824359"/>
                  <a:pt x="447667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31" name="Shape 31"/>
          <p:cNvSpPr/>
          <p:nvPr/>
        </p:nvSpPr>
        <p:spPr>
          <a:xfrm flipH="1" rot="10800000">
            <a:off x="-1118653" y="-4700"/>
            <a:ext cx="3100651" cy="6862700"/>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53725"/>
                </a:srgbClr>
              </a:gs>
              <a:gs pos="41000">
                <a:srgbClr val="003171">
                  <a:alpha val="53725"/>
                </a:srgbClr>
              </a:gs>
              <a:gs pos="100000">
                <a:srgbClr val="003171">
                  <a:alpha val="53725"/>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32" name="Shape 32"/>
          <p:cNvSpPr/>
          <p:nvPr/>
        </p:nvSpPr>
        <p:spPr>
          <a:xfrm rot="10800000">
            <a:off x="8088847" y="-6970"/>
            <a:ext cx="1100668" cy="6864970"/>
          </a:xfrm>
          <a:custGeom>
            <a:pathLst>
              <a:path extrusionOk="0" h="6916846" w="1100668">
                <a:moveTo>
                  <a:pt x="0" y="11711"/>
                </a:moveTo>
                <a:lnTo>
                  <a:pt x="956734" y="0"/>
                </a:lnTo>
                <a:cubicBezTo>
                  <a:pt x="33869" y="3419922"/>
                  <a:pt x="220135" y="4504457"/>
                  <a:pt x="1100668" y="6916846"/>
                </a:cubicBezTo>
                <a:lnTo>
                  <a:pt x="0" y="6916846"/>
                </a:lnTo>
                <a:lnTo>
                  <a:pt x="0" y="11711"/>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33" name="Shape 33"/>
          <p:cNvSpPr txBox="1"/>
          <p:nvPr>
            <p:ph type="title"/>
          </p:nvPr>
        </p:nvSpPr>
        <p:spPr>
          <a:xfrm>
            <a:off x="457200" y="274638"/>
            <a:ext cx="8229600" cy="1325700"/>
          </a:xfrm>
          <a:prstGeom prst="rect">
            <a:avLst/>
          </a:prstGeom>
          <a:noFill/>
          <a:ln>
            <a:noFill/>
          </a:ln>
        </p:spPr>
        <p:txBody>
          <a:bodyPr anchorCtr="0" anchor="b" bIns="91425" lIns="91425" spcFirstLastPara="1" rIns="91425" wrap="square" tIns="91425"/>
          <a:lstStyle>
            <a:lvl1pPr lvl="0"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1pPr>
            <a:lvl2pPr lvl="1"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2pPr>
            <a:lvl3pPr lvl="2"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3pPr>
            <a:lvl4pPr lvl="3"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4pPr>
            <a:lvl5pPr lvl="4"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5pPr>
            <a:lvl6pPr lvl="5"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6pPr>
            <a:lvl7pPr lvl="6"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7pPr>
            <a:lvl8pPr lvl="7"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8pPr>
            <a:lvl9pPr lvl="8" rtl="0" algn="l">
              <a:spcBef>
                <a:spcPts val="0"/>
              </a:spcBef>
              <a:spcAft>
                <a:spcPts val="0"/>
              </a:spcAft>
              <a:buClr>
                <a:srgbClr val="00387E"/>
              </a:buClr>
              <a:buSzPts val="4000"/>
              <a:buFont typeface="Trebuchet MS"/>
              <a:buNone/>
              <a:defRPr b="1" i="0" sz="4000">
                <a:solidFill>
                  <a:srgbClr val="00387E"/>
                </a:solidFill>
                <a:latin typeface="Trebuchet MS"/>
                <a:ea typeface="Trebuchet MS"/>
                <a:cs typeface="Trebuchet MS"/>
                <a:sym typeface="Trebuchet M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4" name="Shape 34"/>
        <p:cNvGrpSpPr/>
        <p:nvPr/>
      </p:nvGrpSpPr>
      <p:grpSpPr>
        <a:xfrm>
          <a:off x="0" y="0"/>
          <a:ext cx="0" cy="0"/>
          <a:chOff x="0" y="0"/>
          <a:chExt cx="0" cy="0"/>
        </a:xfrm>
      </p:grpSpPr>
      <p:grpSp>
        <p:nvGrpSpPr>
          <p:cNvPr id="35" name="Shape 35"/>
          <p:cNvGrpSpPr/>
          <p:nvPr/>
        </p:nvGrpSpPr>
        <p:grpSpPr>
          <a:xfrm>
            <a:off x="-6264" y="4933387"/>
            <a:ext cx="9150267" cy="3100651"/>
            <a:chOff x="-6264" y="4933387"/>
            <a:chExt cx="9150267" cy="3100651"/>
          </a:xfrm>
        </p:grpSpPr>
        <p:sp>
          <p:nvSpPr>
            <p:cNvPr id="36" name="Shape 36"/>
            <p:cNvSpPr/>
            <p:nvPr/>
          </p:nvSpPr>
          <p:spPr>
            <a:xfrm>
              <a:off x="-8" y="5537200"/>
              <a:ext cx="9144009" cy="1574769"/>
            </a:xfrm>
            <a:custGeom>
              <a:pathLst>
                <a:path extrusionOk="0" h="1257301" w="9144009">
                  <a:moveTo>
                    <a:pt x="5" y="266700"/>
                  </a:moveTo>
                  <a:cubicBezTo>
                    <a:pt x="8115305" y="1257301"/>
                    <a:pt x="7620009" y="0"/>
                    <a:pt x="9144009" y="186267"/>
                  </a:cubicBezTo>
                  <a:cubicBezTo>
                    <a:pt x="9144008" y="441678"/>
                    <a:pt x="9143998" y="818763"/>
                    <a:pt x="9143997" y="1074174"/>
                  </a:cubicBezTo>
                  <a:lnTo>
                    <a:pt x="0" y="1086874"/>
                  </a:lnTo>
                  <a:cubicBezTo>
                    <a:pt x="0" y="854041"/>
                    <a:pt x="5" y="499533"/>
                    <a:pt x="5" y="266700"/>
                  </a:cubicBezTo>
                  <a:close/>
                </a:path>
              </a:pathLst>
            </a:custGeom>
            <a:gradFill>
              <a:gsLst>
                <a:gs pos="0">
                  <a:srgbClr val="549FFF"/>
                </a:gs>
                <a:gs pos="100000">
                  <a:srgbClr val="003171">
                    <a:alpha val="51764"/>
                  </a:srgbClr>
                </a:gs>
              </a:gsLst>
              <a:path path="circle">
                <a:fillToRect b="50%" l="50%" r="50%" t="50%"/>
              </a:path>
              <a:tileRect/>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37" name="Shape 37"/>
            <p:cNvSpPr/>
            <p:nvPr/>
          </p:nvSpPr>
          <p:spPr>
            <a:xfrm flipH="1" rot="5400000">
              <a:off x="3018543" y="1908579"/>
              <a:ext cx="3100651" cy="9150267"/>
            </a:xfrm>
            <a:custGeom>
              <a:pathLst>
                <a:path extrusionOk="0" h="6879900" w="8053639">
                  <a:moveTo>
                    <a:pt x="4696126" y="16025"/>
                  </a:moveTo>
                  <a:lnTo>
                    <a:pt x="2920537" y="0"/>
                  </a:lnTo>
                  <a:cubicBezTo>
                    <a:pt x="2927053" y="2293300"/>
                    <a:pt x="2933568" y="4586600"/>
                    <a:pt x="2940084" y="6879900"/>
                  </a:cubicBezTo>
                  <a:lnTo>
                    <a:pt x="4085318" y="6861462"/>
                  </a:lnTo>
                  <a:cubicBezTo>
                    <a:pt x="8053639" y="4651267"/>
                    <a:pt x="0" y="3113439"/>
                    <a:pt x="4696126" y="16025"/>
                  </a:cubicBezTo>
                  <a:close/>
                </a:path>
              </a:pathLst>
            </a:custGeom>
            <a:gradFill>
              <a:gsLst>
                <a:gs pos="0">
                  <a:srgbClr val="549FFF">
                    <a:alpha val="78823"/>
                  </a:srgbClr>
                </a:gs>
                <a:gs pos="41000">
                  <a:srgbClr val="003171">
                    <a:alpha val="78823"/>
                  </a:srgbClr>
                </a:gs>
                <a:gs pos="100000">
                  <a:srgbClr val="003171">
                    <a:alpha val="78823"/>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sp>
          <p:nvSpPr>
            <p:cNvPr id="38" name="Shape 38"/>
            <p:cNvSpPr/>
            <p:nvPr/>
          </p:nvSpPr>
          <p:spPr>
            <a:xfrm>
              <a:off x="-8" y="5740400"/>
              <a:ext cx="9144011" cy="1574769"/>
            </a:xfrm>
            <a:custGeom>
              <a:pathLst>
                <a:path extrusionOk="0" h="1257301" w="9144011">
                  <a:moveTo>
                    <a:pt x="7" y="266700"/>
                  </a:moveTo>
                  <a:cubicBezTo>
                    <a:pt x="8115307" y="1257301"/>
                    <a:pt x="7620011" y="0"/>
                    <a:pt x="9144011" y="186267"/>
                  </a:cubicBezTo>
                  <a:lnTo>
                    <a:pt x="9144011" y="921775"/>
                  </a:lnTo>
                  <a:lnTo>
                    <a:pt x="0" y="931914"/>
                  </a:lnTo>
                  <a:cubicBezTo>
                    <a:pt x="0" y="699081"/>
                    <a:pt x="7" y="499533"/>
                    <a:pt x="7" y="266700"/>
                  </a:cubicBezTo>
                  <a:close/>
                </a:path>
              </a:pathLst>
            </a:custGeom>
            <a:gradFill>
              <a:gsLst>
                <a:gs pos="0">
                  <a:srgbClr val="549FFF">
                    <a:alpha val="81960"/>
                  </a:srgbClr>
                </a:gs>
                <a:gs pos="100000">
                  <a:srgbClr val="003171">
                    <a:alpha val="81960"/>
                  </a:srgbClr>
                </a:gs>
              </a:gsLst>
              <a:path path="circle">
                <a:fillToRect b="50%" l="50%" r="50%" t="50%"/>
              </a:path>
              <a:tileRect/>
            </a:gradFill>
            <a:ln>
              <a:noFill/>
            </a:ln>
          </p:spPr>
          <p:txBody>
            <a:bodyPr anchorCtr="0" anchor="ctr" bIns="45700" lIns="91425" spcFirstLastPara="1" rIns="91425" wrap="square" tIns="45700">
              <a:noAutofit/>
            </a:bodyPr>
            <a:lstStyle/>
            <a:p>
              <a:pPr indent="0" lvl="0" marL="0">
                <a:spcBef>
                  <a:spcPts val="0"/>
                </a:spcBef>
                <a:spcAft>
                  <a:spcPts val="0"/>
                </a:spcAft>
                <a:buNone/>
              </a:pPr>
              <a:r>
                <a:t/>
              </a:r>
              <a:endParaRPr/>
            </a:p>
          </p:txBody>
        </p:sp>
      </p:grpSp>
      <p:sp>
        <p:nvSpPr>
          <p:cNvPr id="39" name="Shape 39"/>
          <p:cNvSpPr txBox="1"/>
          <p:nvPr>
            <p:ph idx="1" type="body"/>
          </p:nvPr>
        </p:nvSpPr>
        <p:spPr>
          <a:xfrm>
            <a:off x="1792288" y="5367338"/>
            <a:ext cx="5486400" cy="804900"/>
          </a:xfrm>
          <a:prstGeom prst="rect">
            <a:avLst/>
          </a:prstGeom>
          <a:noFill/>
          <a:ln>
            <a:noFill/>
          </a:ln>
        </p:spPr>
        <p:txBody>
          <a:bodyPr anchorCtr="0" anchor="ctr" bIns="91425" lIns="91425" spcFirstLastPara="1" rIns="91425" wrap="square" tIns="91425"/>
          <a:lstStyle>
            <a:lvl1pPr indent="-228600" lvl="0" marL="457200" rtl="0" algn="ctr">
              <a:spcBef>
                <a:spcPts val="0"/>
              </a:spcBef>
              <a:spcAft>
                <a:spcPts val="0"/>
              </a:spcAft>
              <a:buSzPts val="2400"/>
              <a:buFont typeface="Trebuchet MS"/>
              <a:buNone/>
              <a:defRPr sz="2400"/>
            </a:lvl1pPr>
            <a:lvl2pPr indent="-228600" lvl="1" marL="914400" rtl="0" algn="ctr">
              <a:spcBef>
                <a:spcPts val="0"/>
              </a:spcBef>
              <a:spcAft>
                <a:spcPts val="0"/>
              </a:spcAft>
              <a:buSzPts val="2400"/>
              <a:buFont typeface="Trebuchet MS"/>
              <a:buNone/>
              <a:defRPr sz="2400"/>
            </a:lvl2pPr>
            <a:lvl3pPr indent="-228600" lvl="2" marL="1371600" rtl="0" algn="ctr">
              <a:spcBef>
                <a:spcPts val="0"/>
              </a:spcBef>
              <a:spcAft>
                <a:spcPts val="0"/>
              </a:spcAft>
              <a:buSzPts val="2400"/>
              <a:buFont typeface="Trebuchet MS"/>
              <a:buNone/>
              <a:defRPr sz="2400"/>
            </a:lvl3pPr>
            <a:lvl4pPr indent="-228600" lvl="3" marL="1828800" rtl="0" algn="ctr">
              <a:spcBef>
                <a:spcPts val="0"/>
              </a:spcBef>
              <a:spcAft>
                <a:spcPts val="0"/>
              </a:spcAft>
              <a:buSzPts val="2400"/>
              <a:buFont typeface="Trebuchet MS"/>
              <a:buNone/>
              <a:defRPr sz="2400"/>
            </a:lvl4pPr>
            <a:lvl5pPr indent="-228600" lvl="4" marL="2286000" rtl="0" algn="ctr">
              <a:spcBef>
                <a:spcPts val="0"/>
              </a:spcBef>
              <a:spcAft>
                <a:spcPts val="0"/>
              </a:spcAft>
              <a:buSzPts val="2400"/>
              <a:buFont typeface="Trebuchet MS"/>
              <a:buNone/>
              <a:defRPr sz="2400"/>
            </a:lvl5pPr>
            <a:lvl6pPr indent="-228600" lvl="5" marL="2743200" rtl="0" algn="ctr">
              <a:spcBef>
                <a:spcPts val="0"/>
              </a:spcBef>
              <a:spcAft>
                <a:spcPts val="0"/>
              </a:spcAft>
              <a:buSzPts val="2400"/>
              <a:buFont typeface="Trebuchet MS"/>
              <a:buNone/>
              <a:defRPr sz="2400"/>
            </a:lvl6pPr>
            <a:lvl7pPr indent="-228600" lvl="6" marL="3200400" rtl="0" algn="ctr">
              <a:spcBef>
                <a:spcPts val="0"/>
              </a:spcBef>
              <a:spcAft>
                <a:spcPts val="0"/>
              </a:spcAft>
              <a:buSzPts val="2400"/>
              <a:buFont typeface="Trebuchet MS"/>
              <a:buNone/>
              <a:defRPr sz="2400"/>
            </a:lvl7pPr>
            <a:lvl8pPr indent="-228600" lvl="7" marL="3657600" rtl="0" algn="ctr">
              <a:spcBef>
                <a:spcPts val="0"/>
              </a:spcBef>
              <a:spcAft>
                <a:spcPts val="0"/>
              </a:spcAft>
              <a:buSzPts val="2400"/>
              <a:buFont typeface="Trebuchet MS"/>
              <a:buNone/>
              <a:defRPr sz="2400"/>
            </a:lvl8pPr>
            <a:lvl9pPr indent="-228600" lvl="8" marL="4114800" rtl="0" algn="ctr">
              <a:spcBef>
                <a:spcPts val="0"/>
              </a:spcBef>
              <a:spcAft>
                <a:spcPts val="0"/>
              </a:spcAft>
              <a:buSzPts val="2400"/>
              <a:buFont typeface="Trebuchet MS"/>
              <a:buNone/>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0" name="Shape 4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chemeClr val="lt2"/>
            </a:gs>
            <a:gs pos="100000">
              <a:schemeClr val="accent1"/>
            </a:gs>
          </a:gsLst>
          <a:path path="circle">
            <a:fillToRect b="50%" l="50%" r="50%" t="50%"/>
          </a:path>
          <a:tileRect/>
        </a:gra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8"/>
            <a:ext cx="8229600" cy="1325700"/>
          </a:xfrm>
          <a:prstGeom prst="rect">
            <a:avLst/>
          </a:prstGeom>
          <a:noFill/>
          <a:ln>
            <a:noFill/>
          </a:ln>
        </p:spPr>
        <p:txBody>
          <a:bodyPr anchorCtr="0" anchor="b" bIns="91425" lIns="91425" spcFirstLastPara="1" rIns="91425" wrap="square" tIns="91425"/>
          <a:lstStyle>
            <a:lvl1pPr lvl="0"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1pPr>
            <a:lvl2pPr lvl="1"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2pPr>
            <a:lvl3pPr lvl="2"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3pPr>
            <a:lvl4pPr lvl="3"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4pPr>
            <a:lvl5pPr lvl="4"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5pPr>
            <a:lvl6pPr lvl="5"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6pPr>
            <a:lvl7pPr lvl="6"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7pPr>
            <a:lvl8pPr lvl="7"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8pPr>
            <a:lvl9pPr lvl="8" rtl="0" algn="l">
              <a:spcBef>
                <a:spcPts val="0"/>
              </a:spcBef>
              <a:spcAft>
                <a:spcPts val="0"/>
              </a:spcAft>
              <a:buClr>
                <a:srgbClr val="00387E"/>
              </a:buClr>
              <a:buSzPts val="4000"/>
              <a:buFont typeface="Trebuchet MS"/>
              <a:buNone/>
              <a:defRPr b="1" i="0" sz="4000" u="none" cap="none" strike="noStrike">
                <a:solidFill>
                  <a:srgbClr val="00387E"/>
                </a:solidFill>
                <a:latin typeface="Trebuchet MS"/>
                <a:ea typeface="Trebuchet MS"/>
                <a:cs typeface="Trebuchet MS"/>
                <a:sym typeface="Trebuchet MS"/>
              </a:defRPr>
            </a:lvl9pPr>
          </a:lstStyle>
          <a:p/>
        </p:txBody>
      </p:sp>
      <p:sp>
        <p:nvSpPr>
          <p:cNvPr id="7" name="Shape 7"/>
          <p:cNvSpPr txBox="1"/>
          <p:nvPr>
            <p:ph idx="1" type="body"/>
          </p:nvPr>
        </p:nvSpPr>
        <p:spPr>
          <a:xfrm>
            <a:off x="457200" y="1727200"/>
            <a:ext cx="8229600" cy="4526100"/>
          </a:xfrm>
          <a:prstGeom prst="rect">
            <a:avLst/>
          </a:prstGeom>
          <a:noFill/>
          <a:ln>
            <a:noFill/>
          </a:ln>
        </p:spPr>
        <p:txBody>
          <a:bodyPr anchorCtr="0" anchor="t" bIns="91425" lIns="91425" spcFirstLastPara="1" rIns="91425" wrap="square" tIns="91425"/>
          <a:lstStyle>
            <a:lvl1pPr indent="-431800" lvl="0" marL="457200" rtl="0" algn="l">
              <a:spcBef>
                <a:spcPts val="0"/>
              </a:spcBef>
              <a:spcAft>
                <a:spcPts val="0"/>
              </a:spcAft>
              <a:buClr>
                <a:schemeClr val="dk2"/>
              </a:buClr>
              <a:buSzPts val="3200"/>
              <a:buFont typeface="Trebuchet MS"/>
              <a:buChar char="●"/>
              <a:defRPr b="0" i="0" sz="3200" u="none" cap="none" strike="noStrike">
                <a:solidFill>
                  <a:schemeClr val="dk2"/>
                </a:solidFill>
                <a:latin typeface="Trebuchet MS"/>
                <a:ea typeface="Trebuchet MS"/>
                <a:cs typeface="Trebuchet MS"/>
                <a:sym typeface="Trebuchet MS"/>
              </a:defRPr>
            </a:lvl1pPr>
            <a:lvl2pPr indent="-406400" lvl="1" marL="914400" rtl="0" algn="l">
              <a:spcBef>
                <a:spcPts val="0"/>
              </a:spcBef>
              <a:spcAft>
                <a:spcPts val="0"/>
              </a:spcAft>
              <a:buClr>
                <a:schemeClr val="dk2"/>
              </a:buClr>
              <a:buSzPts val="2800"/>
              <a:buFont typeface="Trebuchet MS"/>
              <a:buChar char="○"/>
              <a:defRPr b="0" i="0" sz="2800" u="none" cap="none" strike="noStrike">
                <a:solidFill>
                  <a:schemeClr val="dk2"/>
                </a:solidFill>
                <a:latin typeface="Trebuchet MS"/>
                <a:ea typeface="Trebuchet MS"/>
                <a:cs typeface="Trebuchet MS"/>
                <a:sym typeface="Trebuchet MS"/>
              </a:defRPr>
            </a:lvl2pPr>
            <a:lvl3pPr indent="-381000" lvl="2" marL="1371600" rtl="0" algn="l">
              <a:spcBef>
                <a:spcPts val="0"/>
              </a:spcBef>
              <a:spcAft>
                <a:spcPts val="0"/>
              </a:spcAft>
              <a:buClr>
                <a:schemeClr val="dk2"/>
              </a:buClr>
              <a:buSzPts val="2400"/>
              <a:buFont typeface="Trebuchet MS"/>
              <a:buChar char="■"/>
              <a:defRPr b="0" i="0" sz="2400" u="none" cap="none" strike="noStrike">
                <a:solidFill>
                  <a:schemeClr val="dk2"/>
                </a:solidFill>
                <a:latin typeface="Trebuchet MS"/>
                <a:ea typeface="Trebuchet MS"/>
                <a:cs typeface="Trebuchet MS"/>
                <a:sym typeface="Trebuchet MS"/>
              </a:defRPr>
            </a:lvl3pPr>
            <a:lvl4pPr indent="-355600" lvl="3" marL="1828800" rtl="0" algn="l">
              <a:spcBef>
                <a:spcPts val="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4pPr>
            <a:lvl5pPr indent="-355600" lvl="4" marL="2286000" rtl="0" algn="l">
              <a:spcBef>
                <a:spcPts val="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5pPr>
            <a:lvl6pPr indent="-355600" lvl="5" marL="2743200" rtl="0" algn="l">
              <a:spcBef>
                <a:spcPts val="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6pPr>
            <a:lvl7pPr indent="-355600" lvl="6" marL="3200400" rtl="0" algn="l">
              <a:spcBef>
                <a:spcPts val="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7pPr>
            <a:lvl8pPr indent="-355600" lvl="7" marL="3657600" rtl="0" algn="l">
              <a:spcBef>
                <a:spcPts val="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8pPr>
            <a:lvl9pPr indent="-355600" lvl="8" marL="4114800" rtl="0" algn="l">
              <a:spcBef>
                <a:spcPts val="0"/>
              </a:spcBef>
              <a:spcAft>
                <a:spcPts val="0"/>
              </a:spcAft>
              <a:buClr>
                <a:schemeClr val="dk2"/>
              </a:buClr>
              <a:buSzPts val="2000"/>
              <a:buFont typeface="Trebuchet MS"/>
              <a:buChar char="■"/>
              <a:defRPr b="0" i="0" sz="2000" u="none" cap="none" strike="noStrike">
                <a:solidFill>
                  <a:schemeClr val="dk2"/>
                </a:solidFill>
                <a:latin typeface="Trebuchet MS"/>
                <a:ea typeface="Trebuchet MS"/>
                <a:cs typeface="Trebuchet MS"/>
                <a:sym typeface="Trebuchet M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2.jp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gi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21.jpg"/><Relationship Id="rId5"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8.gif"/><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 Id="rId4" Type="http://schemas.openxmlformats.org/officeDocument/2006/relationships/image" Target="../media/image32.jpg"/><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learnnc.org/lp/editions/mudcreek/6395" TargetMode="External"/><Relationship Id="rId4" Type="http://schemas.openxmlformats.org/officeDocument/2006/relationships/image" Target="../media/image40.jpg"/><Relationship Id="rId5" Type="http://schemas.openxmlformats.org/officeDocument/2006/relationships/image" Target="../media/image38.jpg"/><Relationship Id="rId6" Type="http://schemas.openxmlformats.org/officeDocument/2006/relationships/image" Target="../media/image16.jpg"/><Relationship Id="rId7"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jpg"/><Relationship Id="rId4" Type="http://schemas.openxmlformats.org/officeDocument/2006/relationships/image" Target="../media/image36.jpg"/><Relationship Id="rId5" Type="http://schemas.openxmlformats.org/officeDocument/2006/relationships/image" Target="../media/image24.png"/><Relationship Id="rId6"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8.jpg"/><Relationship Id="rId4" Type="http://schemas.openxmlformats.org/officeDocument/2006/relationships/image" Target="../media/image33.jpg"/><Relationship Id="rId5" Type="http://schemas.openxmlformats.org/officeDocument/2006/relationships/image" Target="../media/image31.jpg"/><Relationship Id="rId6"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51.png"/><Relationship Id="rId5" Type="http://schemas.openxmlformats.org/officeDocument/2006/relationships/image" Target="../media/image30.png"/><Relationship Id="rId6" Type="http://schemas.openxmlformats.org/officeDocument/2006/relationships/image" Target="../media/image34.png"/><Relationship Id="rId7"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37.png"/><Relationship Id="rId10" Type="http://schemas.openxmlformats.org/officeDocument/2006/relationships/image" Target="../media/image7.png"/><Relationship Id="rId9" Type="http://schemas.openxmlformats.org/officeDocument/2006/relationships/hyperlink" Target="http://faunanet.gov.au/wos/factfile.cfm?Fact_ID=161" TargetMode="External"/><Relationship Id="rId5" Type="http://schemas.openxmlformats.org/officeDocument/2006/relationships/image" Target="../media/image27.png"/><Relationship Id="rId6" Type="http://schemas.openxmlformats.org/officeDocument/2006/relationships/hyperlink" Target="http://www.biosurvey.ou.edu/okwild/misc/waterstrider.html" TargetMode="External"/><Relationship Id="rId7" Type="http://schemas.openxmlformats.org/officeDocument/2006/relationships/hyperlink" Target="http://www.biosurvey.ou.edu/okwild/misc/waterstrider.html" TargetMode="External"/><Relationship Id="rId8" Type="http://schemas.openxmlformats.org/officeDocument/2006/relationships/hyperlink" Target="http://faunanet.gov.au/wos/factfile.cfm?Fact_ID=16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 Id="rId4" Type="http://schemas.openxmlformats.org/officeDocument/2006/relationships/image" Target="../media/image43.png"/><Relationship Id="rId9" Type="http://schemas.openxmlformats.org/officeDocument/2006/relationships/image" Target="../media/image7.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hyperlink" Target="http://fenwick.pvt.k12.il.us/Creek/webpage/experimt/inverts/bugnumbr.html" TargetMode="External"/><Relationship Id="rId8" Type="http://schemas.openxmlformats.org/officeDocument/2006/relationships/hyperlink" Target="http://fenwick.pvt.k12.il.us/Creek/webpage/experimt/inverts/bugnumbr.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4.png"/><Relationship Id="rId4" Type="http://schemas.openxmlformats.org/officeDocument/2006/relationships/image" Target="../media/image47.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108.png"/><Relationship Id="rId9" Type="http://schemas.openxmlformats.org/officeDocument/2006/relationships/image" Target="../media/image7.png"/><Relationship Id="rId5" Type="http://schemas.openxmlformats.org/officeDocument/2006/relationships/image" Target="../media/image59.png"/><Relationship Id="rId6" Type="http://schemas.openxmlformats.org/officeDocument/2006/relationships/image" Target="../media/image41.png"/><Relationship Id="rId7" Type="http://schemas.openxmlformats.org/officeDocument/2006/relationships/hyperlink" Target="http://www.vvm.com/~jevans/sfaquaticinvertebrates/folderaquaticinsects/wpenn.html" TargetMode="External"/><Relationship Id="rId8" Type="http://schemas.openxmlformats.org/officeDocument/2006/relationships/hyperlink" Target="http://www.vvm.com/~jevans/sfaquaticinvertebrates/folderaquaticinsects/wpenn.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66.png"/><Relationship Id="rId9" Type="http://schemas.openxmlformats.org/officeDocument/2006/relationships/image" Target="../media/image7.png"/><Relationship Id="rId5" Type="http://schemas.openxmlformats.org/officeDocument/2006/relationships/image" Target="../media/image55.png"/><Relationship Id="rId6" Type="http://schemas.openxmlformats.org/officeDocument/2006/relationships/image" Target="../media/image71.png"/><Relationship Id="rId7" Type="http://schemas.openxmlformats.org/officeDocument/2006/relationships/hyperlink" Target="http://bruinbooks.com/giantwaterbug.htm" TargetMode="External"/><Relationship Id="rId8" Type="http://schemas.openxmlformats.org/officeDocument/2006/relationships/hyperlink" Target="http://bruinbooks.com/giantwaterbug.ht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6.png"/><Relationship Id="rId4" Type="http://schemas.openxmlformats.org/officeDocument/2006/relationships/image" Target="../media/image52.png"/><Relationship Id="rId5" Type="http://schemas.openxmlformats.org/officeDocument/2006/relationships/image" Target="../media/image7.png"/></Relationships>
</file>

<file path=ppt/slides/_rels/slide27.xml.rels><?xml version="1.0" encoding="UTF-8" standalone="yes"?><Relationships xmlns="http://schemas.openxmlformats.org/package/2006/relationships"><Relationship Id="rId11" Type="http://schemas.openxmlformats.org/officeDocument/2006/relationships/hyperlink" Target="http://www.vvm.com/~jevans/sfaquaticinvertebrates/folderaquaticinsects/wpenn.html" TargetMode="External"/><Relationship Id="rId10" Type="http://schemas.openxmlformats.org/officeDocument/2006/relationships/hyperlink" Target="http://www.wwf.org.nz/earthsaver/es_18.cfm" TargetMode="External"/><Relationship Id="rId13" Type="http://schemas.openxmlformats.org/officeDocument/2006/relationships/hyperlink" Target="http://www.fishing-in-wales.com/wildlife/insects/stonefly/" TargetMode="External"/><Relationship Id="rId12" Type="http://schemas.openxmlformats.org/officeDocument/2006/relationships/hyperlink" Target="http://www.vvm.com/~jevans/sfaquaticinvertebrates/folderaquaticinsects/wpenn.html"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hyperlink" Target="http://www.wwf.org.nz/earthsaver/es_18.cfm" TargetMode="External"/><Relationship Id="rId15" Type="http://schemas.openxmlformats.org/officeDocument/2006/relationships/image" Target="../media/image7.png"/><Relationship Id="rId14" Type="http://schemas.openxmlformats.org/officeDocument/2006/relationships/hyperlink" Target="http://www.fishing-in-wales.com/wildlife/insects/stonefly/" TargetMode="External"/><Relationship Id="rId5" Type="http://schemas.openxmlformats.org/officeDocument/2006/relationships/hyperlink" Target="http://www.pbase.com/tmurray74/image/59792311" TargetMode="External"/><Relationship Id="rId6" Type="http://schemas.openxmlformats.org/officeDocument/2006/relationships/image" Target="../media/image68.png"/><Relationship Id="rId7" Type="http://schemas.openxmlformats.org/officeDocument/2006/relationships/image" Target="../media/image65.png"/><Relationship Id="rId8" Type="http://schemas.openxmlformats.org/officeDocument/2006/relationships/image" Target="../media/image69.png"/></Relationships>
</file>

<file path=ppt/slides/_rels/slide28.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4.png"/><Relationship Id="rId4" Type="http://schemas.openxmlformats.org/officeDocument/2006/relationships/image" Target="../media/image67.png"/><Relationship Id="rId9" Type="http://schemas.openxmlformats.org/officeDocument/2006/relationships/hyperlink" Target="http://sherpaguides.com/georgia/flint_river/wildnotes/" TargetMode="External"/><Relationship Id="rId5" Type="http://schemas.openxmlformats.org/officeDocument/2006/relationships/image" Target="../media/image60.png"/><Relationship Id="rId6" Type="http://schemas.openxmlformats.org/officeDocument/2006/relationships/hyperlink" Target="http://aquat1.ifas.ufl.edu/gallery4.html" TargetMode="External"/><Relationship Id="rId7" Type="http://schemas.openxmlformats.org/officeDocument/2006/relationships/hyperlink" Target="http://aquat1.ifas.ufl.edu/gallery4.html" TargetMode="External"/><Relationship Id="rId8" Type="http://schemas.openxmlformats.org/officeDocument/2006/relationships/hyperlink" Target="http://sherpaguides.com/georgia/flint_river/wildnote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7.png"/><Relationship Id="rId4" Type="http://schemas.openxmlformats.org/officeDocument/2006/relationships/image" Target="../media/image62.png"/><Relationship Id="rId9" Type="http://schemas.openxmlformats.org/officeDocument/2006/relationships/image" Target="../media/image7.png"/><Relationship Id="rId5" Type="http://schemas.openxmlformats.org/officeDocument/2006/relationships/image" Target="../media/image61.png"/><Relationship Id="rId6" Type="http://schemas.openxmlformats.org/officeDocument/2006/relationships/image" Target="../media/image87.png"/><Relationship Id="rId7" Type="http://schemas.openxmlformats.org/officeDocument/2006/relationships/hyperlink" Target="http://www.thomasames.com/insects/other/" TargetMode="External"/><Relationship Id="rId8" Type="http://schemas.openxmlformats.org/officeDocument/2006/relationships/hyperlink" Target="http://www.thomasames.com/insects/oth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hyperlink" Target="http://www.thomasames.com/insects/other/" TargetMode="External"/><Relationship Id="rId9" Type="http://schemas.openxmlformats.org/officeDocument/2006/relationships/image" Target="../media/image7.png"/><Relationship Id="rId5" Type="http://schemas.openxmlformats.org/officeDocument/2006/relationships/hyperlink" Target="http://www.thomasames.com/insects/other/" TargetMode="External"/><Relationship Id="rId6" Type="http://schemas.openxmlformats.org/officeDocument/2006/relationships/image" Target="../media/image8.png"/><Relationship Id="rId7" Type="http://schemas.openxmlformats.org/officeDocument/2006/relationships/hyperlink" Target="http://www.thomasames.com/insects/other/" TargetMode="External"/><Relationship Id="rId8" Type="http://schemas.openxmlformats.org/officeDocument/2006/relationships/hyperlink" Target="http://www.thomasames.com/insects/other/" TargetMode="External"/></Relationships>
</file>

<file path=ppt/slides/_rels/slide30.xml.rels><?xml version="1.0" encoding="UTF-8" standalone="yes"?><Relationships xmlns="http://schemas.openxmlformats.org/package/2006/relationships"><Relationship Id="rId11" Type="http://schemas.openxmlformats.org/officeDocument/2006/relationships/hyperlink" Target="http://www.kendall-bioresearch.co.uk/odonata.htm" TargetMode="External"/><Relationship Id="rId10" Type="http://schemas.openxmlformats.org/officeDocument/2006/relationships/hyperlink" Target="http://www.kendall-bioresearch.co.uk/odonata.htm" TargetMode="External"/><Relationship Id="rId13" Type="http://schemas.openxmlformats.org/officeDocument/2006/relationships/hyperlink" Target="http://www.ento.csiro.au/Ecowatch/Primary/insects/pages/dragonfly_nymph.htm" TargetMode="External"/><Relationship Id="rId12" Type="http://schemas.openxmlformats.org/officeDocument/2006/relationships/hyperlink" Target="http://www.kendall-bioresearch.co.uk/odonata.htm"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2.png"/><Relationship Id="rId4" Type="http://schemas.openxmlformats.org/officeDocument/2006/relationships/image" Target="../media/image70.png"/><Relationship Id="rId9" Type="http://schemas.openxmlformats.org/officeDocument/2006/relationships/hyperlink" Target="http://www.kendall-bioresearch.co.uk/odonata.htm" TargetMode="External"/><Relationship Id="rId15" Type="http://schemas.openxmlformats.org/officeDocument/2006/relationships/image" Target="../media/image7.png"/><Relationship Id="rId14" Type="http://schemas.openxmlformats.org/officeDocument/2006/relationships/hyperlink" Target="http://www.ento.csiro.au/Ecowatch/Primary/insects/pages/dragonfly_nymph.htm" TargetMode="External"/><Relationship Id="rId5" Type="http://schemas.openxmlformats.org/officeDocument/2006/relationships/image" Target="../media/image75.png"/><Relationship Id="rId6" Type="http://schemas.openxmlformats.org/officeDocument/2006/relationships/image" Target="../media/image72.png"/><Relationship Id="rId7" Type="http://schemas.openxmlformats.org/officeDocument/2006/relationships/image" Target="../media/image76.png"/><Relationship Id="rId8" Type="http://schemas.openxmlformats.org/officeDocument/2006/relationships/hyperlink" Target="http://www.kendall-bioresearch.co.uk/odonata.ht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3.png"/><Relationship Id="rId4" Type="http://schemas.openxmlformats.org/officeDocument/2006/relationships/image" Target="../media/image77.png"/><Relationship Id="rId5" Type="http://schemas.openxmlformats.org/officeDocument/2006/relationships/image" Target="../media/image80.png"/><Relationship Id="rId6"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4.png"/><Relationship Id="rId4" Type="http://schemas.openxmlformats.org/officeDocument/2006/relationships/image" Target="../media/image78.jpg"/><Relationship Id="rId9" Type="http://schemas.openxmlformats.org/officeDocument/2006/relationships/image" Target="../media/image7.png"/><Relationship Id="rId5" Type="http://schemas.openxmlformats.org/officeDocument/2006/relationships/hyperlink" Target="http://www.backyardnature.net/yucatan/wiggtail.htm" TargetMode="External"/><Relationship Id="rId6" Type="http://schemas.openxmlformats.org/officeDocument/2006/relationships/image" Target="../media/image81.jpg"/><Relationship Id="rId7" Type="http://schemas.openxmlformats.org/officeDocument/2006/relationships/hyperlink" Target="http://www.szgdocent.org/ff/f-wtrbg2.htm" TargetMode="External"/><Relationship Id="rId8" Type="http://schemas.openxmlformats.org/officeDocument/2006/relationships/hyperlink" Target="http://www.szgdocent.org/ff/f-wtrbg2.ht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image" Target="../media/image93.png"/><Relationship Id="rId6" Type="http://schemas.openxmlformats.org/officeDocument/2006/relationships/hyperlink" Target="http://www.szgdocent.org/ff/f-wtrbg3.htm" TargetMode="External"/><Relationship Id="rId7" Type="http://schemas.openxmlformats.org/officeDocument/2006/relationships/hyperlink" Target="http://www.biosurvey.ou.edu/okwild/misc/waterstrider.html" TargetMode="External"/><Relationship Id="rId8"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8.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5.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4.png"/><Relationship Id="rId4" Type="http://schemas.openxmlformats.org/officeDocument/2006/relationships/image" Target="../media/image90.png"/><Relationship Id="rId9" Type="http://schemas.openxmlformats.org/officeDocument/2006/relationships/hyperlink" Target="http://www.epa.state.oh.us/dsw/wqs/headwaters/" TargetMode="External"/><Relationship Id="rId5" Type="http://schemas.openxmlformats.org/officeDocument/2006/relationships/image" Target="../media/image95.png"/><Relationship Id="rId6" Type="http://schemas.openxmlformats.org/officeDocument/2006/relationships/image" Target="../media/image92.png"/><Relationship Id="rId7" Type="http://schemas.openxmlformats.org/officeDocument/2006/relationships/image" Target="../media/image89.png"/><Relationship Id="rId8" Type="http://schemas.openxmlformats.org/officeDocument/2006/relationships/hyperlink" Target="http://www.epa.state.oh.us/dsw/wqs/headwaters/"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4.png"/><Relationship Id="rId4" Type="http://schemas.openxmlformats.org/officeDocument/2006/relationships/image" Target="../media/image90.png"/><Relationship Id="rId5" Type="http://schemas.openxmlformats.org/officeDocument/2006/relationships/image" Target="../media/image79.png"/><Relationship Id="rId6" Type="http://schemas.openxmlformats.org/officeDocument/2006/relationships/hyperlink" Target="http://www.wwf.org.nz/earthsaver/es_18.cfm" TargetMode="External"/><Relationship Id="rId7" Type="http://schemas.openxmlformats.org/officeDocument/2006/relationships/hyperlink" Target="http://www.wwf.org.nz/earthsaver/es_18.cfm" TargetMode="External"/><Relationship Id="rId8" Type="http://schemas.openxmlformats.org/officeDocument/2006/relationships/image" Target="../media/image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84.png"/><Relationship Id="rId4" Type="http://schemas.openxmlformats.org/officeDocument/2006/relationships/image" Target="../media/image99.png"/><Relationship Id="rId5" Type="http://schemas.openxmlformats.org/officeDocument/2006/relationships/image" Target="../media/image91.png"/><Relationship Id="rId6" Type="http://schemas.openxmlformats.org/officeDocument/2006/relationships/image" Target="../media/image94.png"/><Relationship Id="rId7"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4.png"/><Relationship Id="rId4" Type="http://schemas.openxmlformats.org/officeDocument/2006/relationships/image" Target="../media/image98.png"/><Relationship Id="rId9" Type="http://schemas.openxmlformats.org/officeDocument/2006/relationships/image" Target="../media/image7.png"/><Relationship Id="rId5" Type="http://schemas.openxmlformats.org/officeDocument/2006/relationships/image" Target="../media/image100.png"/><Relationship Id="rId6" Type="http://schemas.openxmlformats.org/officeDocument/2006/relationships/image" Target="../media/image97.png"/><Relationship Id="rId7" Type="http://schemas.openxmlformats.org/officeDocument/2006/relationships/image" Target="../media/image96.png"/><Relationship Id="rId8" Type="http://schemas.openxmlformats.org/officeDocument/2006/relationships/image" Target="../media/image10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5.jpg"/><Relationship Id="rId5" Type="http://schemas.openxmlformats.org/officeDocument/2006/relationships/image" Target="../media/image3.jp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1.jpg"/><Relationship Id="rId4" Type="http://schemas.openxmlformats.org/officeDocument/2006/relationships/image" Target="../media/image84.png"/><Relationship Id="rId5" Type="http://schemas.openxmlformats.org/officeDocument/2006/relationships/image" Target="../media/image135.png"/><Relationship Id="rId6"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35.png"/><Relationship Id="rId4" Type="http://schemas.openxmlformats.org/officeDocument/2006/relationships/image" Target="../media/image84.png"/><Relationship Id="rId5" Type="http://schemas.openxmlformats.org/officeDocument/2006/relationships/image" Target="../media/image102.jpg"/><Relationship Id="rId6"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cotf.edu/ete/modules/waterq/wqcontinuum.html" TargetMode="External"/><Relationship Id="rId4" Type="http://schemas.openxmlformats.org/officeDocument/2006/relationships/hyperlink" Target="http://www.cotf.edu/ete/modules/waterq/wqcontinuum.html" TargetMode="External"/><Relationship Id="rId5" Type="http://schemas.openxmlformats.org/officeDocument/2006/relationships/hyperlink" Target="http://www.cotf.edu/ete/modules/waterq/wqcontinuum.html" TargetMode="External"/><Relationship Id="rId6" Type="http://schemas.openxmlformats.org/officeDocument/2006/relationships/image" Target="../media/image138.png"/><Relationship Id="rId7"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6.jpg"/><Relationship Id="rId4" Type="http://schemas.openxmlformats.org/officeDocument/2006/relationships/image" Target="../media/image103.jpg"/><Relationship Id="rId5"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4.jpg"/><Relationship Id="rId4" Type="http://schemas.openxmlformats.org/officeDocument/2006/relationships/image" Target="../media/image7.png"/><Relationship Id="rId5" Type="http://schemas.openxmlformats.org/officeDocument/2006/relationships/image" Target="../media/image1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34.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36.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31.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07.jpg"/><Relationship Id="rId4" Type="http://schemas.openxmlformats.org/officeDocument/2006/relationships/image" Target="../media/image109.jpg"/><Relationship Id="rId5"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3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4.jpg"/><Relationship Id="rId5"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23.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24.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2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37.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33.png"/><Relationship Id="rId4" Type="http://schemas.openxmlformats.org/officeDocument/2006/relationships/image" Target="../media/image112.jpg"/><Relationship Id="rId5"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1.jpg"/><Relationship Id="rId4" Type="http://schemas.openxmlformats.org/officeDocument/2006/relationships/image" Target="../media/image110.png"/><Relationship Id="rId9" Type="http://schemas.openxmlformats.org/officeDocument/2006/relationships/image" Target="../media/image7.png"/><Relationship Id="rId5" Type="http://schemas.openxmlformats.org/officeDocument/2006/relationships/hyperlink" Target="http://www.epa.gov/OWOW/NPS/kids/MOVIE.HTM" TargetMode="External"/><Relationship Id="rId6" Type="http://schemas.openxmlformats.org/officeDocument/2006/relationships/hyperlink" Target="http://www.epa.gov/OWOW/NPS/kids/MOVIE.HTM" TargetMode="External"/><Relationship Id="rId7" Type="http://schemas.openxmlformats.org/officeDocument/2006/relationships/hyperlink" Target="http://www.epa.gov/OWOW/NPS/kids/MOVIE.HTM" TargetMode="External"/><Relationship Id="rId8" Type="http://schemas.openxmlformats.org/officeDocument/2006/relationships/hyperlink" Target="http://www.kidfish.bc.ca/insects.ht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4.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13.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15.png"/><Relationship Id="rId4" Type="http://schemas.openxmlformats.org/officeDocument/2006/relationships/image" Target="../media/image118.png"/><Relationship Id="rId5" Type="http://schemas.openxmlformats.org/officeDocument/2006/relationships/image" Target="../media/image117.png"/><Relationship Id="rId6" Type="http://schemas.openxmlformats.org/officeDocument/2006/relationships/image" Target="../media/image119.png"/><Relationship Id="rId7"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120.png"/><Relationship Id="rId4" Type="http://schemas.openxmlformats.org/officeDocument/2006/relationships/image" Target="../media/image116.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kidfish.bc.ca/caddisfly.htm" TargetMode="External"/><Relationship Id="rId4" Type="http://schemas.openxmlformats.org/officeDocument/2006/relationships/hyperlink" Target="http://www.kidfish.bc.ca/caddisfly.htm" TargetMode="External"/><Relationship Id="rId5" Type="http://schemas.openxmlformats.org/officeDocument/2006/relationships/image" Target="../media/image13.png"/><Relationship Id="rId6" Type="http://schemas.openxmlformats.org/officeDocument/2006/relationships/image" Target="../media/image7.png"/></Relationships>
</file>

<file path=ppt/slides/_rels/slide60.xml.rels><?xml version="1.0" encoding="UTF-8" standalone="yes"?><Relationships xmlns="http://schemas.openxmlformats.org/package/2006/relationships"><Relationship Id="rId11" Type="http://schemas.openxmlformats.org/officeDocument/2006/relationships/hyperlink" Target="http://www.iwla.org/sos/" TargetMode="External"/><Relationship Id="rId10" Type="http://schemas.openxmlformats.org/officeDocument/2006/relationships/hyperlink" Target="http://www.iwla.org/sos/" TargetMode="External"/><Relationship Id="rId12"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121.png"/><Relationship Id="rId4" Type="http://schemas.openxmlformats.org/officeDocument/2006/relationships/image" Target="../media/image126.png"/><Relationship Id="rId9" Type="http://schemas.openxmlformats.org/officeDocument/2006/relationships/hyperlink" Target="http://www.iwla.org/sos/" TargetMode="External"/><Relationship Id="rId5" Type="http://schemas.openxmlformats.org/officeDocument/2006/relationships/image" Target="../media/image125.png"/><Relationship Id="rId6" Type="http://schemas.openxmlformats.org/officeDocument/2006/relationships/image" Target="../media/image122.png"/><Relationship Id="rId7" Type="http://schemas.openxmlformats.org/officeDocument/2006/relationships/hyperlink" Target="http://www.people.virginia.edu/~sos-iwla/Stream-Study/Key/MacroKeyIntro.HTML" TargetMode="External"/><Relationship Id="rId8" Type="http://schemas.openxmlformats.org/officeDocument/2006/relationships/hyperlink" Target="http://www.people.virginia.edu/~sos-iwla/Stream-Study/Key/MacroKeyIntro.HTML" TargetMode="External"/></Relationships>
</file>

<file path=ppt/slides/_rels/slide61.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129.png"/><Relationship Id="rId4" Type="http://schemas.openxmlformats.org/officeDocument/2006/relationships/image" Target="../media/image130.png"/><Relationship Id="rId9" Type="http://schemas.openxmlformats.org/officeDocument/2006/relationships/hyperlink" Target="http://www.dcnr.state.pa.us/stateparks/watersheded/studying/biological/index.htm" TargetMode="External"/><Relationship Id="rId5" Type="http://schemas.openxmlformats.org/officeDocument/2006/relationships/image" Target="../media/image127.jpg"/><Relationship Id="rId6" Type="http://schemas.openxmlformats.org/officeDocument/2006/relationships/hyperlink" Target="http://www.cerc.usgs.gov/Branches.aspx?BranchId=41" TargetMode="External"/><Relationship Id="rId7" Type="http://schemas.openxmlformats.org/officeDocument/2006/relationships/hyperlink" Target="http://macroinvertebrates.org/#/" TargetMode="External"/><Relationship Id="rId8" Type="http://schemas.openxmlformats.org/officeDocument/2006/relationships/hyperlink" Target="http://www.stroudcenter.org/education/MacroKeyPage1.sht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 name="Shape 44"/>
        <p:cNvGrpSpPr/>
        <p:nvPr/>
      </p:nvGrpSpPr>
      <p:grpSpPr>
        <a:xfrm>
          <a:off x="0" y="0"/>
          <a:ext cx="0" cy="0"/>
          <a:chOff x="0" y="0"/>
          <a:chExt cx="0" cy="0"/>
        </a:xfrm>
      </p:grpSpPr>
      <p:sp>
        <p:nvSpPr>
          <p:cNvPr id="45" name="Shape 45"/>
          <p:cNvSpPr txBox="1"/>
          <p:nvPr>
            <p:ph type="ctrTitle"/>
          </p:nvPr>
        </p:nvSpPr>
        <p:spPr>
          <a:xfrm>
            <a:off x="1082040" y="1656080"/>
            <a:ext cx="7050900" cy="14700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Macroinvertebrates</a:t>
            </a:r>
            <a:endParaRPr/>
          </a:p>
        </p:txBody>
      </p:sp>
      <p:sp>
        <p:nvSpPr>
          <p:cNvPr id="46" name="Shape 46"/>
          <p:cNvSpPr txBox="1"/>
          <p:nvPr>
            <p:ph idx="1" type="subTitle"/>
          </p:nvPr>
        </p:nvSpPr>
        <p:spPr>
          <a:xfrm>
            <a:off x="1082040" y="3230880"/>
            <a:ext cx="7035900" cy="925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 Presentation Created by Creek Connections</a:t>
            </a:r>
            <a:endParaRPr/>
          </a:p>
        </p:txBody>
      </p:sp>
      <p:pic>
        <p:nvPicPr>
          <p:cNvPr id="47" name="Shape 47"/>
          <p:cNvPicPr preferRelativeResize="0"/>
          <p:nvPr/>
        </p:nvPicPr>
        <p:blipFill>
          <a:blip r:embed="rId3">
            <a:alphaModFix/>
          </a:blip>
          <a:stretch>
            <a:fillRect/>
          </a:stretch>
        </p:blipFill>
        <p:spPr>
          <a:xfrm>
            <a:off x="604115" y="416714"/>
            <a:ext cx="2198740" cy="1686643"/>
          </a:xfrm>
          <a:prstGeom prst="rect">
            <a:avLst/>
          </a:prstGeom>
          <a:noFill/>
          <a:ln>
            <a:noFill/>
          </a:ln>
        </p:spPr>
      </p:pic>
      <p:pic>
        <p:nvPicPr>
          <p:cNvPr id="48" name="Shape 48"/>
          <p:cNvPicPr preferRelativeResize="0"/>
          <p:nvPr/>
        </p:nvPicPr>
        <p:blipFill>
          <a:blip r:embed="rId4">
            <a:alphaModFix/>
          </a:blip>
          <a:stretch>
            <a:fillRect/>
          </a:stretch>
        </p:blipFill>
        <p:spPr>
          <a:xfrm>
            <a:off x="3509835" y="3958886"/>
            <a:ext cx="3680068" cy="2755983"/>
          </a:xfrm>
          <a:prstGeom prst="rect">
            <a:avLst/>
          </a:prstGeom>
          <a:noFill/>
          <a:ln>
            <a:noFill/>
          </a:ln>
        </p:spPr>
      </p:pic>
      <p:pic>
        <p:nvPicPr>
          <p:cNvPr id="49" name="Shape 49"/>
          <p:cNvPicPr preferRelativeResize="0"/>
          <p:nvPr/>
        </p:nvPicPr>
        <p:blipFill>
          <a:blip r:embed="rId5">
            <a:alphaModFix/>
          </a:blip>
          <a:stretch>
            <a:fillRect/>
          </a:stretch>
        </p:blipFill>
        <p:spPr>
          <a:xfrm>
            <a:off x="604115" y="4049140"/>
            <a:ext cx="2444095" cy="24440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Thorax</a:t>
            </a:r>
            <a:endParaRPr/>
          </a:p>
        </p:txBody>
      </p:sp>
      <p:sp>
        <p:nvSpPr>
          <p:cNvPr id="130" name="Shape 130"/>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Anatomy</a:t>
            </a:r>
            <a:endParaRPr/>
          </a:p>
        </p:txBody>
      </p:sp>
      <p:pic>
        <p:nvPicPr>
          <p:cNvPr id="131" name="Shape 131"/>
          <p:cNvPicPr preferRelativeResize="0"/>
          <p:nvPr/>
        </p:nvPicPr>
        <p:blipFill>
          <a:blip r:embed="rId3">
            <a:alphaModFix/>
          </a:blip>
          <a:stretch>
            <a:fillRect/>
          </a:stretch>
        </p:blipFill>
        <p:spPr>
          <a:xfrm>
            <a:off x="2014538" y="2359828"/>
            <a:ext cx="5114925" cy="3438525"/>
          </a:xfrm>
          <a:prstGeom prst="rect">
            <a:avLst/>
          </a:prstGeom>
          <a:noFill/>
          <a:ln>
            <a:noFill/>
          </a:ln>
        </p:spPr>
      </p:pic>
      <p:sp>
        <p:nvSpPr>
          <p:cNvPr id="132" name="Shape 132"/>
          <p:cNvSpPr txBox="1"/>
          <p:nvPr/>
        </p:nvSpPr>
        <p:spPr>
          <a:xfrm>
            <a:off x="2982450" y="5690828"/>
            <a:ext cx="3179100" cy="4551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http://ntugre.blogspot.com/2010_07_01_archive.html</a:t>
            </a:r>
            <a:endParaRPr sz="1000"/>
          </a:p>
        </p:txBody>
      </p:sp>
      <p:pic>
        <p:nvPicPr>
          <p:cNvPr id="133" name="Shape 133"/>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Abdomen</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lnSpc>
                <a:spcPct val="115000"/>
              </a:lnSpc>
              <a:spcBef>
                <a:spcPts val="0"/>
              </a:spcBef>
              <a:spcAft>
                <a:spcPts val="0"/>
              </a:spcAft>
              <a:buNone/>
            </a:pPr>
            <a:r>
              <a:t/>
            </a:r>
            <a:endParaRPr sz="1800" u="sng">
              <a:solidFill>
                <a:srgbClr val="000000"/>
              </a:solidFill>
              <a:latin typeface="Courier New"/>
              <a:ea typeface="Courier New"/>
              <a:cs typeface="Courier New"/>
              <a:sym typeface="Courier New"/>
            </a:endParaRPr>
          </a:p>
          <a:p>
            <a:pPr indent="0" lvl="0" marL="0" rtl="0">
              <a:lnSpc>
                <a:spcPct val="115000"/>
              </a:lnSpc>
              <a:spcBef>
                <a:spcPts val="0"/>
              </a:spcBef>
              <a:spcAft>
                <a:spcPts val="0"/>
              </a:spcAft>
              <a:buNone/>
            </a:pPr>
            <a:r>
              <a:rPr lang="en" sz="1800" u="sng">
                <a:solidFill>
                  <a:srgbClr val="000000"/>
                </a:solidFill>
                <a:latin typeface="Courier New"/>
                <a:ea typeface="Courier New"/>
                <a:cs typeface="Courier New"/>
                <a:sym typeface="Courier New"/>
              </a:rPr>
              <a:t>Explore more:</a:t>
            </a:r>
            <a:endParaRPr sz="18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1800">
                <a:solidFill>
                  <a:srgbClr val="000000"/>
                </a:solidFill>
              </a:rPr>
              <a:t>-http://www.dddi.org/enttutorial/insect_anatomy/insectanatomy.html</a:t>
            </a:r>
            <a:endParaRPr sz="1800">
              <a:solidFill>
                <a:srgbClr val="000000"/>
              </a:solidFill>
            </a:endParaRPr>
          </a:p>
          <a:p>
            <a:pPr indent="0" lvl="0" marL="0">
              <a:spcBef>
                <a:spcPts val="0"/>
              </a:spcBef>
              <a:spcAft>
                <a:spcPts val="0"/>
              </a:spcAft>
              <a:buNone/>
            </a:pPr>
            <a:r>
              <a:rPr lang="en" sz="1800">
                <a:solidFill>
                  <a:srgbClr val="000000"/>
                </a:solidFill>
                <a:latin typeface="Arial"/>
                <a:ea typeface="Arial"/>
                <a:cs typeface="Arial"/>
                <a:sym typeface="Arial"/>
              </a:rPr>
              <a:t>-Do the “Aquatic Insect Parts and Pieces” Activity from module.</a:t>
            </a:r>
            <a:endParaRPr sz="1800">
              <a:solidFill>
                <a:srgbClr val="000000"/>
              </a:solidFill>
            </a:endParaRPr>
          </a:p>
        </p:txBody>
      </p:sp>
      <p:sp>
        <p:nvSpPr>
          <p:cNvPr id="139" name="Shape 139"/>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Anatomy</a:t>
            </a:r>
            <a:endParaRPr/>
          </a:p>
        </p:txBody>
      </p:sp>
      <p:pic>
        <p:nvPicPr>
          <p:cNvPr id="140" name="Shape 140"/>
          <p:cNvPicPr preferRelativeResize="0"/>
          <p:nvPr/>
        </p:nvPicPr>
        <p:blipFill>
          <a:blip r:embed="rId3">
            <a:alphaModFix/>
          </a:blip>
          <a:stretch>
            <a:fillRect/>
          </a:stretch>
        </p:blipFill>
        <p:spPr>
          <a:xfrm>
            <a:off x="1447750" y="2601713"/>
            <a:ext cx="6686550" cy="2466975"/>
          </a:xfrm>
          <a:prstGeom prst="rect">
            <a:avLst/>
          </a:prstGeom>
          <a:noFill/>
          <a:ln>
            <a:noFill/>
          </a:ln>
        </p:spPr>
      </p:pic>
      <p:sp>
        <p:nvSpPr>
          <p:cNvPr id="141" name="Shape 141"/>
          <p:cNvSpPr txBox="1"/>
          <p:nvPr/>
        </p:nvSpPr>
        <p:spPr>
          <a:xfrm>
            <a:off x="2052100" y="5068688"/>
            <a:ext cx="4111200" cy="3594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http://www.sccs.swarthmore.edu/users/03/cweiss/bugs/glossary.html</a:t>
            </a:r>
            <a:endParaRPr sz="1000"/>
          </a:p>
        </p:txBody>
      </p:sp>
      <p:pic>
        <p:nvPicPr>
          <p:cNvPr id="142" name="Shape 142"/>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Aeropneustic- "Air breathing"</a:t>
            </a:r>
            <a:endParaRPr/>
          </a:p>
          <a:p>
            <a:pPr indent="457200" lvl="0" marL="0" rtl="0">
              <a:spcBef>
                <a:spcPts val="0"/>
              </a:spcBef>
              <a:spcAft>
                <a:spcPts val="0"/>
              </a:spcAft>
              <a:buNone/>
            </a:pPr>
            <a:r>
              <a:rPr lang="en"/>
              <a:t>-Snorkel Approach </a:t>
            </a:r>
            <a:endParaRPr/>
          </a:p>
          <a:p>
            <a:pPr indent="0" lvl="0" marL="0" rtl="0">
              <a:spcBef>
                <a:spcPts val="0"/>
              </a:spcBef>
              <a:spcAft>
                <a:spcPts val="0"/>
              </a:spcAft>
              <a:buNone/>
            </a:pPr>
            <a:r>
              <a:t/>
            </a:r>
            <a:endParaRPr/>
          </a:p>
          <a:p>
            <a:pPr indent="0" lvl="0" marL="0">
              <a:spcBef>
                <a:spcPts val="0"/>
              </a:spcBef>
              <a:spcAft>
                <a:spcPts val="0"/>
              </a:spcAft>
              <a:buNone/>
            </a:pPr>
            <a:r>
              <a:rPr lang="en"/>
              <a:t>                                </a:t>
            </a:r>
            <a:r>
              <a:rPr lang="en" sz="1800">
                <a:solidFill>
                  <a:srgbClr val="FFFF00"/>
                </a:solidFill>
              </a:rPr>
              <a:t>           Respiratory Horns</a:t>
            </a:r>
            <a:endParaRPr sz="1800">
              <a:solidFill>
                <a:srgbClr val="FFFF00"/>
              </a:solidFill>
            </a:endParaRPr>
          </a:p>
        </p:txBody>
      </p:sp>
      <p:sp>
        <p:nvSpPr>
          <p:cNvPr id="148" name="Shape 148"/>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Anatomy</a:t>
            </a:r>
            <a:endParaRPr/>
          </a:p>
        </p:txBody>
      </p:sp>
      <p:sp>
        <p:nvSpPr>
          <p:cNvPr id="149" name="Shape 149"/>
          <p:cNvSpPr txBox="1"/>
          <p:nvPr/>
        </p:nvSpPr>
        <p:spPr>
          <a:xfrm>
            <a:off x="1038146" y="5460778"/>
            <a:ext cx="3000000" cy="3954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Water Scorpion</a:t>
            </a:r>
            <a:endParaRPr sz="1000"/>
          </a:p>
        </p:txBody>
      </p:sp>
      <p:pic>
        <p:nvPicPr>
          <p:cNvPr id="150" name="Shape 150"/>
          <p:cNvPicPr preferRelativeResize="0"/>
          <p:nvPr/>
        </p:nvPicPr>
        <p:blipFill>
          <a:blip r:embed="rId3">
            <a:alphaModFix/>
          </a:blip>
          <a:stretch>
            <a:fillRect/>
          </a:stretch>
        </p:blipFill>
        <p:spPr>
          <a:xfrm>
            <a:off x="4782400" y="3523850"/>
            <a:ext cx="2957683" cy="1994639"/>
          </a:xfrm>
          <a:prstGeom prst="rect">
            <a:avLst/>
          </a:prstGeom>
          <a:noFill/>
          <a:ln>
            <a:noFill/>
          </a:ln>
        </p:spPr>
      </p:pic>
      <p:sp>
        <p:nvSpPr>
          <p:cNvPr id="151" name="Shape 151"/>
          <p:cNvSpPr txBox="1"/>
          <p:nvPr/>
        </p:nvSpPr>
        <p:spPr>
          <a:xfrm>
            <a:off x="4677675" y="5496628"/>
            <a:ext cx="3274800" cy="445200"/>
          </a:xfrm>
          <a:prstGeom prst="rect">
            <a:avLst/>
          </a:prstGeom>
          <a:noFill/>
          <a:ln>
            <a:noFill/>
          </a:ln>
        </p:spPr>
        <p:txBody>
          <a:bodyPr anchorCtr="0" anchor="ctr" bIns="91425" lIns="91425" spcFirstLastPara="1" rIns="91425" wrap="square" tIns="91425">
            <a:noAutofit/>
          </a:bodyPr>
          <a:lstStyle/>
          <a:p>
            <a:pPr indent="457200" lvl="0" marL="457200" rtl="0">
              <a:spcBef>
                <a:spcPts val="0"/>
              </a:spcBef>
              <a:spcAft>
                <a:spcPts val="0"/>
              </a:spcAft>
              <a:buNone/>
            </a:pPr>
            <a:r>
              <a:rPr lang="en" sz="1000"/>
              <a:t>Mosquito Pupa</a:t>
            </a:r>
            <a:endParaRPr sz="1000"/>
          </a:p>
          <a:p>
            <a:pPr indent="0" lvl="0" marL="0" rtl="0">
              <a:spcBef>
                <a:spcPts val="0"/>
              </a:spcBef>
              <a:spcAft>
                <a:spcPts val="0"/>
              </a:spcAft>
              <a:buNone/>
            </a:pPr>
            <a:r>
              <a:rPr lang="en" sz="1000"/>
              <a:t>http://entnemdept.ufl.edu/fasulo/vector/chapter_03.htm</a:t>
            </a:r>
            <a:endParaRPr sz="1000"/>
          </a:p>
        </p:txBody>
      </p:sp>
      <p:pic>
        <p:nvPicPr>
          <p:cNvPr id="152" name="Shape 152"/>
          <p:cNvPicPr preferRelativeResize="0"/>
          <p:nvPr/>
        </p:nvPicPr>
        <p:blipFill>
          <a:blip r:embed="rId4">
            <a:alphaModFix/>
          </a:blip>
          <a:stretch>
            <a:fillRect/>
          </a:stretch>
        </p:blipFill>
        <p:spPr>
          <a:xfrm>
            <a:off x="736075" y="2972176"/>
            <a:ext cx="3362125" cy="2524452"/>
          </a:xfrm>
          <a:prstGeom prst="rect">
            <a:avLst/>
          </a:prstGeom>
          <a:noFill/>
          <a:ln>
            <a:noFill/>
          </a:ln>
        </p:spPr>
      </p:pic>
      <p:pic>
        <p:nvPicPr>
          <p:cNvPr id="153" name="Shape 153"/>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Aeropneustic- "air breathing"</a:t>
            </a:r>
            <a:endParaRPr/>
          </a:p>
          <a:p>
            <a:pPr indent="0" lvl="0" marL="0" rtl="0">
              <a:spcBef>
                <a:spcPts val="0"/>
              </a:spcBef>
              <a:spcAft>
                <a:spcPts val="0"/>
              </a:spcAft>
              <a:buNone/>
            </a:pPr>
            <a:r>
              <a:rPr lang="en"/>
              <a:t>	</a:t>
            </a:r>
            <a:r>
              <a:rPr lang="en" sz="2400">
                <a:solidFill>
                  <a:schemeClr val="lt1"/>
                </a:solidFill>
              </a:rPr>
              <a:t>-Scuba Approach</a:t>
            </a:r>
            <a:endParaRPr sz="2400">
              <a:solidFill>
                <a:schemeClr val="lt1"/>
              </a:solidFill>
            </a:endParaRPr>
          </a:p>
          <a:p>
            <a:pPr indent="0" lvl="0" marL="0" rtl="0">
              <a:spcBef>
                <a:spcPts val="0"/>
              </a:spcBef>
              <a:spcAft>
                <a:spcPts val="0"/>
              </a:spcAft>
              <a:buNone/>
            </a:pPr>
            <a:r>
              <a:rPr lang="en" sz="2400">
                <a:solidFill>
                  <a:schemeClr val="lt1"/>
                </a:solidFill>
              </a:rPr>
              <a:t>	-Able to survive in low dissolved oxygen settings</a:t>
            </a:r>
            <a:endParaRPr sz="2400">
              <a:solidFill>
                <a:schemeClr val="lt1"/>
              </a:solidFill>
            </a:endParaRPr>
          </a:p>
          <a:p>
            <a:pPr indent="0" lvl="0" marL="0" rtl="0">
              <a:spcBef>
                <a:spcPts val="0"/>
              </a:spcBef>
              <a:spcAft>
                <a:spcPts val="0"/>
              </a:spcAft>
              <a:buNone/>
            </a:pPr>
            <a:r>
              <a:rPr lang="en" sz="2400">
                <a:solidFill>
                  <a:schemeClr val="lt1"/>
                </a:solidFill>
              </a:rPr>
              <a:t>	-Low oxygen can be a sign of pollution</a:t>
            </a:r>
            <a:endParaRPr sz="2400">
              <a:solidFill>
                <a:schemeClr val="lt1"/>
              </a:solidFill>
            </a:endParaRPr>
          </a:p>
          <a:p>
            <a:pPr indent="0" lvl="0" marL="0">
              <a:spcBef>
                <a:spcPts val="0"/>
              </a:spcBef>
              <a:spcAft>
                <a:spcPts val="0"/>
              </a:spcAft>
              <a:buNone/>
            </a:pPr>
            <a:r>
              <a:t/>
            </a:r>
            <a:endParaRPr/>
          </a:p>
        </p:txBody>
      </p:sp>
      <p:sp>
        <p:nvSpPr>
          <p:cNvPr id="159" name="Shape 159"/>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Breathing</a:t>
            </a:r>
            <a:endParaRPr/>
          </a:p>
        </p:txBody>
      </p:sp>
      <p:pic>
        <p:nvPicPr>
          <p:cNvPr id="160" name="Shape 160"/>
          <p:cNvPicPr preferRelativeResize="0"/>
          <p:nvPr/>
        </p:nvPicPr>
        <p:blipFill>
          <a:blip r:embed="rId3">
            <a:alphaModFix/>
          </a:blip>
          <a:stretch>
            <a:fillRect/>
          </a:stretch>
        </p:blipFill>
        <p:spPr>
          <a:xfrm>
            <a:off x="1000613" y="3727438"/>
            <a:ext cx="4410075" cy="2581275"/>
          </a:xfrm>
          <a:prstGeom prst="rect">
            <a:avLst/>
          </a:prstGeom>
          <a:noFill/>
          <a:ln>
            <a:noFill/>
          </a:ln>
        </p:spPr>
      </p:pic>
      <p:sp>
        <p:nvSpPr>
          <p:cNvPr id="161" name="Shape 161"/>
          <p:cNvSpPr txBox="1"/>
          <p:nvPr/>
        </p:nvSpPr>
        <p:spPr>
          <a:xfrm>
            <a:off x="1705650" y="6308713"/>
            <a:ext cx="3000000" cy="276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http://www.microcosmos.nl/bugs2/lbbouwabd.htm</a:t>
            </a:r>
            <a:endParaRPr sz="1000"/>
          </a:p>
        </p:txBody>
      </p:sp>
      <p:pic>
        <p:nvPicPr>
          <p:cNvPr id="162" name="Shape 162"/>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Shape 167"/>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Hydroneustic-"Water Breathing"</a:t>
            </a:r>
            <a:endParaRPr/>
          </a:p>
          <a:p>
            <a:pPr indent="0" lvl="0" marL="0" rtl="0">
              <a:spcBef>
                <a:spcPts val="0"/>
              </a:spcBef>
              <a:spcAft>
                <a:spcPts val="0"/>
              </a:spcAft>
              <a:buNone/>
            </a:pPr>
            <a:r>
              <a:rPr lang="en" sz="2400">
                <a:solidFill>
                  <a:srgbClr val="FFFF00"/>
                </a:solidFill>
              </a:rPr>
              <a:t>	-Breathing through Gills</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t/>
            </a:r>
            <a:endParaRPr sz="2400">
              <a:solidFill>
                <a:srgbClr val="FFFF00"/>
              </a:solidFill>
            </a:endParaRPr>
          </a:p>
          <a:p>
            <a:pPr indent="0" lvl="0" marL="0" rtl="0">
              <a:spcBef>
                <a:spcPts val="0"/>
              </a:spcBef>
              <a:spcAft>
                <a:spcPts val="0"/>
              </a:spcAft>
              <a:buNone/>
            </a:pPr>
            <a:r>
              <a:rPr lang="en" sz="2400">
                <a:solidFill>
                  <a:srgbClr val="FFFF00"/>
                </a:solidFill>
              </a:rPr>
              <a:t>-Need sufficient DO levels to survive</a:t>
            </a:r>
            <a:endParaRPr sz="2400">
              <a:solidFill>
                <a:srgbClr val="FFFF00"/>
              </a:solidFill>
            </a:endParaRPr>
          </a:p>
          <a:p>
            <a:pPr indent="0" lvl="0" marL="0" rtl="0">
              <a:spcBef>
                <a:spcPts val="0"/>
              </a:spcBef>
              <a:spcAft>
                <a:spcPts val="0"/>
              </a:spcAft>
              <a:buNone/>
            </a:pPr>
            <a:r>
              <a:t/>
            </a:r>
            <a:endParaRPr/>
          </a:p>
          <a:p>
            <a:pPr indent="0" lvl="0" marL="0">
              <a:spcBef>
                <a:spcPts val="0"/>
              </a:spcBef>
              <a:spcAft>
                <a:spcPts val="0"/>
              </a:spcAft>
              <a:buNone/>
            </a:pPr>
            <a:r>
              <a:t/>
            </a:r>
            <a:endParaRPr/>
          </a:p>
        </p:txBody>
      </p:sp>
      <p:sp>
        <p:nvSpPr>
          <p:cNvPr id="168" name="Shape 168"/>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Breathing</a:t>
            </a:r>
            <a:endParaRPr/>
          </a:p>
        </p:txBody>
      </p:sp>
      <p:pic>
        <p:nvPicPr>
          <p:cNvPr id="169" name="Shape 169"/>
          <p:cNvPicPr preferRelativeResize="0"/>
          <p:nvPr/>
        </p:nvPicPr>
        <p:blipFill>
          <a:blip r:embed="rId3">
            <a:alphaModFix/>
          </a:blip>
          <a:stretch>
            <a:fillRect/>
          </a:stretch>
        </p:blipFill>
        <p:spPr>
          <a:xfrm>
            <a:off x="953906" y="2799456"/>
            <a:ext cx="1887135" cy="2785990"/>
          </a:xfrm>
          <a:prstGeom prst="rect">
            <a:avLst/>
          </a:prstGeom>
          <a:noFill/>
          <a:ln>
            <a:noFill/>
          </a:ln>
        </p:spPr>
      </p:pic>
      <p:sp>
        <p:nvSpPr>
          <p:cNvPr id="170" name="Shape 170"/>
          <p:cNvSpPr txBox="1"/>
          <p:nvPr/>
        </p:nvSpPr>
        <p:spPr>
          <a:xfrm>
            <a:off x="331600" y="5513746"/>
            <a:ext cx="3609300" cy="3834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http://www.cals.ncsu.edu/course/ent425/tutorial/aquatic.html</a:t>
            </a:r>
            <a:endParaRPr sz="1000"/>
          </a:p>
        </p:txBody>
      </p:sp>
      <p:pic>
        <p:nvPicPr>
          <p:cNvPr id="171" name="Shape 171"/>
          <p:cNvPicPr preferRelativeResize="0"/>
          <p:nvPr/>
        </p:nvPicPr>
        <p:blipFill>
          <a:blip r:embed="rId4">
            <a:alphaModFix/>
          </a:blip>
          <a:stretch>
            <a:fillRect/>
          </a:stretch>
        </p:blipFill>
        <p:spPr>
          <a:xfrm>
            <a:off x="4177591" y="2750963"/>
            <a:ext cx="3580660" cy="2458416"/>
          </a:xfrm>
          <a:prstGeom prst="rect">
            <a:avLst/>
          </a:prstGeom>
          <a:noFill/>
          <a:ln>
            <a:noFill/>
          </a:ln>
        </p:spPr>
      </p:pic>
      <p:sp>
        <p:nvSpPr>
          <p:cNvPr id="172" name="Shape 172"/>
          <p:cNvSpPr txBox="1"/>
          <p:nvPr/>
        </p:nvSpPr>
        <p:spPr>
          <a:xfrm>
            <a:off x="4467921" y="5209379"/>
            <a:ext cx="3000000" cy="228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http://whatcom.wsu.edu/4-h/nrs/waterbugs/ex.html</a:t>
            </a:r>
            <a:endParaRPr sz="1000"/>
          </a:p>
        </p:txBody>
      </p:sp>
      <p:pic>
        <p:nvPicPr>
          <p:cNvPr id="173" name="Shape 173"/>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457200" lvl="0" marL="0" rtl="0">
              <a:spcBef>
                <a:spcPts val="0"/>
              </a:spcBef>
              <a:spcAft>
                <a:spcPts val="0"/>
              </a:spcAft>
              <a:buNone/>
            </a:pPr>
            <a:r>
              <a:rPr lang="en"/>
              <a:t>FACTORS to consider:</a:t>
            </a:r>
            <a:endParaRPr/>
          </a:p>
          <a:p>
            <a:pPr indent="-431800" lvl="0" marL="457200" rtl="0">
              <a:spcBef>
                <a:spcPts val="0"/>
              </a:spcBef>
              <a:spcAft>
                <a:spcPts val="0"/>
              </a:spcAft>
              <a:buSzPts val="3200"/>
              <a:buChar char="●"/>
            </a:pPr>
            <a:r>
              <a:rPr lang="en" sz="2400">
                <a:solidFill>
                  <a:schemeClr val="lt1"/>
                </a:solidFill>
              </a:rPr>
              <a:t>Necessary habitat</a:t>
            </a:r>
            <a:endParaRPr sz="2400">
              <a:solidFill>
                <a:schemeClr val="lt1"/>
              </a:solidFill>
            </a:endParaRPr>
          </a:p>
          <a:p>
            <a:pPr indent="-431800" lvl="0" marL="457200" rtl="0">
              <a:spcBef>
                <a:spcPts val="0"/>
              </a:spcBef>
              <a:spcAft>
                <a:spcPts val="0"/>
              </a:spcAft>
              <a:buSzPts val="3200"/>
              <a:buChar char="●"/>
            </a:pPr>
            <a:r>
              <a:rPr lang="en" sz="2400">
                <a:solidFill>
                  <a:schemeClr val="lt1"/>
                </a:solidFill>
              </a:rPr>
              <a:t>Food availability</a:t>
            </a:r>
            <a:endParaRPr sz="2400">
              <a:solidFill>
                <a:schemeClr val="lt1"/>
              </a:solidFill>
            </a:endParaRPr>
          </a:p>
          <a:p>
            <a:pPr indent="-431800" lvl="0" marL="457200" rtl="0">
              <a:spcBef>
                <a:spcPts val="0"/>
              </a:spcBef>
              <a:spcAft>
                <a:spcPts val="0"/>
              </a:spcAft>
              <a:buSzPts val="3200"/>
              <a:buChar char="●"/>
            </a:pPr>
            <a:r>
              <a:rPr lang="en" sz="2400">
                <a:solidFill>
                  <a:schemeClr val="lt1"/>
                </a:solidFill>
              </a:rPr>
              <a:t>Appropriate water conditions</a:t>
            </a:r>
            <a:endParaRPr sz="2400">
              <a:solidFill>
                <a:schemeClr val="lt1"/>
              </a:solidFill>
            </a:endParaRPr>
          </a:p>
          <a:p>
            <a:pPr indent="-431800" lvl="0" marL="457200">
              <a:spcBef>
                <a:spcPts val="0"/>
              </a:spcBef>
              <a:spcAft>
                <a:spcPts val="0"/>
              </a:spcAft>
              <a:buSzPts val="3200"/>
              <a:buChar char="●"/>
            </a:pPr>
            <a:r>
              <a:rPr lang="en" sz="2400">
                <a:solidFill>
                  <a:schemeClr val="lt1"/>
                </a:solidFill>
              </a:rPr>
              <a:t>Size of the waterway</a:t>
            </a:r>
            <a:endParaRPr sz="2400">
              <a:solidFill>
                <a:schemeClr val="lt1"/>
              </a:solidFill>
            </a:endParaRPr>
          </a:p>
        </p:txBody>
      </p:sp>
      <p:sp>
        <p:nvSpPr>
          <p:cNvPr id="179" name="Shape 179"/>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Where Aquatic Insects Live</a:t>
            </a:r>
            <a:endParaRPr/>
          </a:p>
        </p:txBody>
      </p:sp>
      <p:pic>
        <p:nvPicPr>
          <p:cNvPr id="180" name="Shape 180"/>
          <p:cNvPicPr preferRelativeResize="0"/>
          <p:nvPr/>
        </p:nvPicPr>
        <p:blipFill>
          <a:blip r:embed="rId3">
            <a:alphaModFix/>
          </a:blip>
          <a:stretch>
            <a:fillRect/>
          </a:stretch>
        </p:blipFill>
        <p:spPr>
          <a:xfrm>
            <a:off x="1225300" y="4411460"/>
            <a:ext cx="2580260" cy="1932430"/>
          </a:xfrm>
          <a:prstGeom prst="rect">
            <a:avLst/>
          </a:prstGeom>
          <a:noFill/>
          <a:ln>
            <a:noFill/>
          </a:ln>
        </p:spPr>
      </p:pic>
      <p:pic>
        <p:nvPicPr>
          <p:cNvPr id="181" name="Shape 181"/>
          <p:cNvPicPr preferRelativeResize="0"/>
          <p:nvPr/>
        </p:nvPicPr>
        <p:blipFill>
          <a:blip r:embed="rId4">
            <a:alphaModFix/>
          </a:blip>
          <a:stretch>
            <a:fillRect/>
          </a:stretch>
        </p:blipFill>
        <p:spPr>
          <a:xfrm>
            <a:off x="5451567" y="1880467"/>
            <a:ext cx="2905230" cy="2172063"/>
          </a:xfrm>
          <a:prstGeom prst="rect">
            <a:avLst/>
          </a:prstGeom>
          <a:noFill/>
          <a:ln>
            <a:noFill/>
          </a:ln>
        </p:spPr>
      </p:pic>
      <p:sp>
        <p:nvSpPr>
          <p:cNvPr id="182" name="Shape 182"/>
          <p:cNvSpPr txBox="1"/>
          <p:nvPr/>
        </p:nvSpPr>
        <p:spPr>
          <a:xfrm>
            <a:off x="4788150" y="4052530"/>
            <a:ext cx="3955800" cy="228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http://www.waterlandlife.org/e-newsletters/may_12/french_creek.html</a:t>
            </a:r>
            <a:endParaRPr sz="1000"/>
          </a:p>
        </p:txBody>
      </p:sp>
      <p:sp>
        <p:nvSpPr>
          <p:cNvPr id="183" name="Shape 183"/>
          <p:cNvSpPr txBox="1"/>
          <p:nvPr/>
        </p:nvSpPr>
        <p:spPr>
          <a:xfrm>
            <a:off x="1015430" y="6343890"/>
            <a:ext cx="3000000" cy="240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http://www.epa.gov/greatlakes/aoc/kalamazoo.html</a:t>
            </a:r>
            <a:endParaRPr sz="1000"/>
          </a:p>
        </p:txBody>
      </p:sp>
      <p:pic>
        <p:nvPicPr>
          <p:cNvPr id="184" name="Shape 184"/>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Shape 189"/>
          <p:cNvSpPr txBox="1"/>
          <p:nvPr>
            <p:ph idx="1" type="body"/>
          </p:nvPr>
        </p:nvSpPr>
        <p:spPr>
          <a:xfrm>
            <a:off x="457200" y="1658990"/>
            <a:ext cx="40710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Habitat</a:t>
            </a:r>
            <a:endParaRPr/>
          </a:p>
          <a:p>
            <a:pPr indent="0" lvl="0" marL="0" rtl="0">
              <a:spcBef>
                <a:spcPts val="0"/>
              </a:spcBef>
              <a:spcAft>
                <a:spcPts val="0"/>
              </a:spcAft>
              <a:buNone/>
            </a:pPr>
            <a:r>
              <a:rPr lang="en"/>
              <a:t>	</a:t>
            </a:r>
            <a:r>
              <a:rPr lang="en" sz="2400">
                <a:solidFill>
                  <a:srgbClr val="FFFF00"/>
                </a:solidFill>
              </a:rPr>
              <a:t>-Place where organism lives that fulfills its need for food, water, shelter, temperature, reproduction, and space</a:t>
            </a:r>
            <a:endParaRPr sz="2400">
              <a:solidFill>
                <a:srgbClr val="FFFF00"/>
              </a:solidFill>
            </a:endParaRPr>
          </a:p>
          <a:p>
            <a:pPr indent="0" lvl="0" marL="0" rtl="0">
              <a:spcBef>
                <a:spcPts val="0"/>
              </a:spcBef>
              <a:spcAft>
                <a:spcPts val="0"/>
              </a:spcAft>
              <a:buNone/>
            </a:pPr>
            <a:r>
              <a:t/>
            </a:r>
            <a:endParaRPr sz="3000"/>
          </a:p>
          <a:p>
            <a:pPr indent="0" lvl="0" marL="0" rtl="0">
              <a:spcBef>
                <a:spcPts val="0"/>
              </a:spcBef>
              <a:spcAft>
                <a:spcPts val="0"/>
              </a:spcAft>
              <a:buNone/>
            </a:pPr>
            <a:r>
              <a:rPr lang="en" sz="3000"/>
              <a:t>Microhabitat</a:t>
            </a:r>
            <a:endParaRPr sz="3000"/>
          </a:p>
          <a:p>
            <a:pPr indent="0" lvl="0" marL="0" rtl="0">
              <a:spcBef>
                <a:spcPts val="0"/>
              </a:spcBef>
              <a:spcAft>
                <a:spcPts val="0"/>
              </a:spcAft>
              <a:buNone/>
            </a:pPr>
            <a:r>
              <a:t/>
            </a:r>
            <a:endParaRPr sz="3000"/>
          </a:p>
          <a:p>
            <a:pPr indent="0" lvl="0" marL="0" rtl="0">
              <a:spcBef>
                <a:spcPts val="0"/>
              </a:spcBef>
              <a:spcAft>
                <a:spcPts val="0"/>
              </a:spcAft>
              <a:buNone/>
            </a:pPr>
            <a:r>
              <a:rPr lang="en" sz="1800">
                <a:solidFill>
                  <a:srgbClr val="000000"/>
                </a:solidFill>
              </a:rPr>
              <a:t>Explore More:</a:t>
            </a:r>
            <a:endParaRPr sz="1800">
              <a:solidFill>
                <a:srgbClr val="000000"/>
              </a:solidFill>
            </a:endParaRPr>
          </a:p>
          <a:p>
            <a:pPr indent="0" lvl="0" marL="0" rtl="0">
              <a:spcBef>
                <a:spcPts val="0"/>
              </a:spcBef>
              <a:spcAft>
                <a:spcPts val="0"/>
              </a:spcAft>
              <a:buNone/>
            </a:pPr>
            <a:r>
              <a:rPr lang="en" sz="1800">
                <a:solidFill>
                  <a:srgbClr val="000000"/>
                </a:solidFill>
              </a:rPr>
              <a:t>	-Review "Microhabitat"</a:t>
            </a:r>
            <a:endParaRPr sz="1800">
              <a:solidFill>
                <a:srgbClr val="000000"/>
              </a:solidFill>
            </a:endParaRPr>
          </a:p>
          <a:p>
            <a:pPr indent="0" lvl="0" marL="0">
              <a:spcBef>
                <a:spcPts val="0"/>
              </a:spcBef>
              <a:spcAft>
                <a:spcPts val="0"/>
              </a:spcAft>
              <a:buNone/>
            </a:pPr>
            <a:r>
              <a:rPr lang="en" sz="1800">
                <a:solidFill>
                  <a:srgbClr val="000000"/>
                </a:solidFill>
              </a:rPr>
              <a:t>activities from module</a:t>
            </a:r>
            <a:endParaRPr sz="1800">
              <a:solidFill>
                <a:srgbClr val="000000"/>
              </a:solidFill>
            </a:endParaRPr>
          </a:p>
        </p:txBody>
      </p:sp>
      <p:sp>
        <p:nvSpPr>
          <p:cNvPr id="190" name="Shape 190"/>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Where Aquatic Insects Live</a:t>
            </a:r>
            <a:endParaRPr/>
          </a:p>
        </p:txBody>
      </p:sp>
      <p:pic>
        <p:nvPicPr>
          <p:cNvPr id="191" name="Shape 191"/>
          <p:cNvPicPr preferRelativeResize="0"/>
          <p:nvPr/>
        </p:nvPicPr>
        <p:blipFill>
          <a:blip r:embed="rId3">
            <a:alphaModFix/>
          </a:blip>
          <a:stretch>
            <a:fillRect/>
          </a:stretch>
        </p:blipFill>
        <p:spPr>
          <a:xfrm>
            <a:off x="4386375" y="2200676"/>
            <a:ext cx="4762345" cy="4401973"/>
          </a:xfrm>
          <a:prstGeom prst="rect">
            <a:avLst/>
          </a:prstGeom>
          <a:noFill/>
          <a:ln>
            <a:noFill/>
          </a:ln>
        </p:spPr>
      </p:pic>
      <p:sp>
        <p:nvSpPr>
          <p:cNvPr id="192" name="Shape 192"/>
          <p:cNvSpPr txBox="1"/>
          <p:nvPr/>
        </p:nvSpPr>
        <p:spPr>
          <a:xfrm>
            <a:off x="3283627" y="6697729"/>
            <a:ext cx="4714500" cy="1602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None/>
            </a:pPr>
            <a:r>
              <a:rPr i="1" lang="en" sz="1000"/>
              <a:t>Illustration Source:  </a:t>
            </a:r>
            <a:r>
              <a:rPr i="1" lang="en" sz="1000" u="sng"/>
              <a:t>Aquatic Entomology</a:t>
            </a:r>
            <a:r>
              <a:rPr i="1" lang="en" sz="1000"/>
              <a:t> by W. Patrick McCafferty, 1998</a:t>
            </a:r>
            <a:endParaRPr i="1" sz="1000"/>
          </a:p>
          <a:p>
            <a:pPr indent="0" lvl="0" marL="0" rtl="0">
              <a:spcBef>
                <a:spcPts val="0"/>
              </a:spcBef>
              <a:spcAft>
                <a:spcPts val="0"/>
              </a:spcAft>
              <a:buNone/>
            </a:pPr>
            <a:r>
              <a:t/>
            </a:r>
            <a:endParaRPr/>
          </a:p>
        </p:txBody>
      </p:sp>
      <p:pic>
        <p:nvPicPr>
          <p:cNvPr id="193" name="Shape 193"/>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Shape 198"/>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Microhabitat- Riffle</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lang="en" sz="1800">
                <a:solidFill>
                  <a:srgbClr val="000000"/>
                </a:solidFill>
              </a:rPr>
              <a:t>Explore More:</a:t>
            </a:r>
            <a:endParaRPr sz="1800">
              <a:solidFill>
                <a:srgbClr val="000000"/>
              </a:solidFill>
            </a:endParaRPr>
          </a:p>
          <a:p>
            <a:pPr indent="0" lvl="0" marL="0" rtl="0">
              <a:spcBef>
                <a:spcPts val="0"/>
              </a:spcBef>
              <a:spcAft>
                <a:spcPts val="0"/>
              </a:spcAft>
              <a:buNone/>
            </a:pPr>
            <a:r>
              <a:rPr lang="en" sz="1800">
                <a:solidFill>
                  <a:srgbClr val="000000"/>
                </a:solidFill>
              </a:rPr>
              <a:t>	Review the "Aquatic Macro Sampling" Activity from module</a:t>
            </a:r>
            <a:endParaRPr sz="1800">
              <a:solidFill>
                <a:srgbClr val="000000"/>
              </a:solidFill>
            </a:endParaRPr>
          </a:p>
          <a:p>
            <a:pPr indent="0" lvl="0" marL="0">
              <a:spcBef>
                <a:spcPts val="0"/>
              </a:spcBef>
              <a:spcAft>
                <a:spcPts val="0"/>
              </a:spcAft>
              <a:buNone/>
            </a:pPr>
            <a:r>
              <a:t/>
            </a:r>
            <a:endParaRPr sz="1800">
              <a:solidFill>
                <a:srgbClr val="000000"/>
              </a:solidFill>
            </a:endParaRPr>
          </a:p>
        </p:txBody>
      </p:sp>
      <p:sp>
        <p:nvSpPr>
          <p:cNvPr id="199" name="Shape 199"/>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Where Aquatic Insects Live</a:t>
            </a:r>
            <a:endParaRPr/>
          </a:p>
        </p:txBody>
      </p:sp>
      <p:sp>
        <p:nvSpPr>
          <p:cNvPr id="200" name="Shape 200"/>
          <p:cNvSpPr txBox="1"/>
          <p:nvPr/>
        </p:nvSpPr>
        <p:spPr>
          <a:xfrm>
            <a:off x="322650" y="5236025"/>
            <a:ext cx="4410600" cy="252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100" u="sng">
                <a:solidFill>
                  <a:schemeClr val="hlink"/>
                </a:solidFill>
                <a:hlinkClick r:id="rId3"/>
              </a:rPr>
              <a:t>http://www.learnnc.org/lp/editions/mudcreek/6395</a:t>
            </a:r>
            <a:endParaRPr sz="1000"/>
          </a:p>
        </p:txBody>
      </p:sp>
      <p:pic>
        <p:nvPicPr>
          <p:cNvPr id="201" name="Shape 201"/>
          <p:cNvPicPr preferRelativeResize="0"/>
          <p:nvPr/>
        </p:nvPicPr>
        <p:blipFill>
          <a:blip r:embed="rId4">
            <a:alphaModFix/>
          </a:blip>
          <a:stretch>
            <a:fillRect/>
          </a:stretch>
        </p:blipFill>
        <p:spPr>
          <a:xfrm>
            <a:off x="5274000" y="1965797"/>
            <a:ext cx="3811249" cy="3522228"/>
          </a:xfrm>
          <a:prstGeom prst="rect">
            <a:avLst/>
          </a:prstGeom>
          <a:noFill/>
          <a:ln>
            <a:noFill/>
          </a:ln>
        </p:spPr>
      </p:pic>
      <p:pic>
        <p:nvPicPr>
          <p:cNvPr id="202" name="Shape 202"/>
          <p:cNvPicPr preferRelativeResize="0"/>
          <p:nvPr/>
        </p:nvPicPr>
        <p:blipFill>
          <a:blip r:embed="rId5">
            <a:alphaModFix/>
          </a:blip>
          <a:stretch>
            <a:fillRect/>
          </a:stretch>
        </p:blipFill>
        <p:spPr>
          <a:xfrm>
            <a:off x="322650" y="2350403"/>
            <a:ext cx="3255263" cy="2795793"/>
          </a:xfrm>
          <a:prstGeom prst="rect">
            <a:avLst/>
          </a:prstGeom>
          <a:noFill/>
          <a:ln>
            <a:noFill/>
          </a:ln>
        </p:spPr>
      </p:pic>
      <p:pic>
        <p:nvPicPr>
          <p:cNvPr id="203" name="Shape 203"/>
          <p:cNvPicPr preferRelativeResize="0"/>
          <p:nvPr/>
        </p:nvPicPr>
        <p:blipFill>
          <a:blip r:embed="rId6">
            <a:alphaModFix/>
          </a:blip>
          <a:stretch>
            <a:fillRect/>
          </a:stretch>
        </p:blipFill>
        <p:spPr>
          <a:xfrm rot="2593225">
            <a:off x="2858325" y="3794575"/>
            <a:ext cx="2443259" cy="1604047"/>
          </a:xfrm>
          <a:prstGeom prst="rect">
            <a:avLst/>
          </a:prstGeom>
          <a:noFill/>
          <a:ln>
            <a:noFill/>
          </a:ln>
        </p:spPr>
      </p:pic>
      <p:sp>
        <p:nvSpPr>
          <p:cNvPr id="204" name="Shape 204"/>
          <p:cNvSpPr txBox="1"/>
          <p:nvPr/>
        </p:nvSpPr>
        <p:spPr>
          <a:xfrm>
            <a:off x="4986475" y="5488025"/>
            <a:ext cx="4386300" cy="439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1000"/>
              <a:t>Illustration Source:  </a:t>
            </a:r>
            <a:r>
              <a:rPr i="1" lang="en" sz="1000" u="sng"/>
              <a:t>Aquatic Entomology</a:t>
            </a:r>
            <a:r>
              <a:rPr i="1" lang="en" sz="1000"/>
              <a:t> by W. Patrick McCafferty, 1998</a:t>
            </a:r>
            <a:endParaRPr i="1" sz="1000"/>
          </a:p>
          <a:p>
            <a:pPr indent="0" lvl="0" marL="0" rtl="0">
              <a:spcBef>
                <a:spcPts val="0"/>
              </a:spcBef>
              <a:spcAft>
                <a:spcPts val="0"/>
              </a:spcAft>
              <a:buNone/>
            </a:pPr>
            <a:r>
              <a:t/>
            </a:r>
            <a:endParaRPr/>
          </a:p>
        </p:txBody>
      </p:sp>
      <p:pic>
        <p:nvPicPr>
          <p:cNvPr id="205" name="Shape 205"/>
          <p:cNvPicPr preferRelativeResize="0"/>
          <p:nvPr/>
        </p:nvPicPr>
        <p:blipFill>
          <a:blip r:embed="rId7">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idx="1" type="body"/>
          </p:nvPr>
        </p:nvSpPr>
        <p:spPr>
          <a:xfrm>
            <a:off x="189700" y="1600338"/>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Microhabitat- Pool</a:t>
            </a:r>
            <a:endParaRPr/>
          </a:p>
        </p:txBody>
      </p:sp>
      <p:sp>
        <p:nvSpPr>
          <p:cNvPr id="211" name="Shape 211"/>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Where Aquatic Insects Live</a:t>
            </a:r>
            <a:endParaRPr/>
          </a:p>
        </p:txBody>
      </p:sp>
      <p:pic>
        <p:nvPicPr>
          <p:cNvPr id="212" name="Shape 212"/>
          <p:cNvPicPr preferRelativeResize="0"/>
          <p:nvPr/>
        </p:nvPicPr>
        <p:blipFill>
          <a:blip r:embed="rId3">
            <a:alphaModFix/>
          </a:blip>
          <a:stretch>
            <a:fillRect/>
          </a:stretch>
        </p:blipFill>
        <p:spPr>
          <a:xfrm>
            <a:off x="249625" y="2305038"/>
            <a:ext cx="3551126" cy="2660894"/>
          </a:xfrm>
          <a:prstGeom prst="rect">
            <a:avLst/>
          </a:prstGeom>
          <a:noFill/>
          <a:ln>
            <a:noFill/>
          </a:ln>
        </p:spPr>
      </p:pic>
      <p:sp>
        <p:nvSpPr>
          <p:cNvPr id="213" name="Shape 213"/>
          <p:cNvSpPr txBox="1"/>
          <p:nvPr/>
        </p:nvSpPr>
        <p:spPr>
          <a:xfrm>
            <a:off x="260543" y="5000971"/>
            <a:ext cx="3536700" cy="568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http://tahoetowhitney.com/Sonora%20Pass%20to%20Tuolumne/kennedy-canyon-to-dorothy-lake-pass.html</a:t>
            </a:r>
            <a:endParaRPr sz="1000"/>
          </a:p>
        </p:txBody>
      </p:sp>
      <p:pic>
        <p:nvPicPr>
          <p:cNvPr id="214" name="Shape 214"/>
          <p:cNvPicPr preferRelativeResize="0"/>
          <p:nvPr/>
        </p:nvPicPr>
        <p:blipFill>
          <a:blip r:embed="rId4">
            <a:alphaModFix/>
          </a:blip>
          <a:stretch>
            <a:fillRect/>
          </a:stretch>
        </p:blipFill>
        <p:spPr>
          <a:xfrm>
            <a:off x="249625" y="5711602"/>
            <a:ext cx="1712482" cy="1004686"/>
          </a:xfrm>
          <a:prstGeom prst="rect">
            <a:avLst/>
          </a:prstGeom>
          <a:noFill/>
          <a:ln>
            <a:noFill/>
          </a:ln>
        </p:spPr>
      </p:pic>
      <p:sp>
        <p:nvSpPr>
          <p:cNvPr id="215" name="Shape 215"/>
          <p:cNvSpPr txBox="1"/>
          <p:nvPr/>
        </p:nvSpPr>
        <p:spPr>
          <a:xfrm>
            <a:off x="1962107" y="6404588"/>
            <a:ext cx="3000000" cy="311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http://www.troutnut.com/specimen/455</a:t>
            </a:r>
            <a:endParaRPr sz="1000"/>
          </a:p>
        </p:txBody>
      </p:sp>
      <p:pic>
        <p:nvPicPr>
          <p:cNvPr id="216" name="Shape 216"/>
          <p:cNvPicPr preferRelativeResize="0"/>
          <p:nvPr/>
        </p:nvPicPr>
        <p:blipFill>
          <a:blip r:embed="rId5">
            <a:alphaModFix/>
          </a:blip>
          <a:stretch>
            <a:fillRect/>
          </a:stretch>
        </p:blipFill>
        <p:spPr>
          <a:xfrm>
            <a:off x="4624898" y="1712642"/>
            <a:ext cx="4135557" cy="3845686"/>
          </a:xfrm>
          <a:prstGeom prst="rect">
            <a:avLst/>
          </a:prstGeom>
          <a:noFill/>
          <a:ln>
            <a:noFill/>
          </a:ln>
        </p:spPr>
      </p:pic>
      <p:sp>
        <p:nvSpPr>
          <p:cNvPr id="217" name="Shape 217"/>
          <p:cNvSpPr txBox="1"/>
          <p:nvPr/>
        </p:nvSpPr>
        <p:spPr>
          <a:xfrm>
            <a:off x="4523889" y="5606388"/>
            <a:ext cx="4301100" cy="634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1000"/>
              <a:t>Illustration Source:  </a:t>
            </a:r>
            <a:r>
              <a:rPr i="1" lang="en" sz="1000" u="sng"/>
              <a:t>Aquatic Entomology</a:t>
            </a:r>
            <a:r>
              <a:rPr i="1" lang="en" sz="1000"/>
              <a:t> by W. Patrick McCafferty, 1998</a:t>
            </a:r>
            <a:endParaRPr i="1" sz="1000"/>
          </a:p>
          <a:p>
            <a:pPr indent="0" lvl="0" marL="0" rtl="0">
              <a:spcBef>
                <a:spcPts val="0"/>
              </a:spcBef>
              <a:spcAft>
                <a:spcPts val="0"/>
              </a:spcAft>
              <a:buNone/>
            </a:pPr>
            <a:r>
              <a:t/>
            </a:r>
            <a:endParaRPr/>
          </a:p>
        </p:txBody>
      </p:sp>
      <p:sp>
        <p:nvSpPr>
          <p:cNvPr id="218" name="Shape 218"/>
          <p:cNvSpPr txBox="1"/>
          <p:nvPr/>
        </p:nvSpPr>
        <p:spPr>
          <a:xfrm>
            <a:off x="2079275" y="5885225"/>
            <a:ext cx="1787400" cy="534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Midge larva</a:t>
            </a:r>
            <a:endParaRPr/>
          </a:p>
        </p:txBody>
      </p:sp>
      <p:pic>
        <p:nvPicPr>
          <p:cNvPr id="219" name="Shape 219"/>
          <p:cNvPicPr preferRelativeResize="0"/>
          <p:nvPr/>
        </p:nvPicPr>
        <p:blipFill>
          <a:blip r:embed="rId6">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5091625" y="2293663"/>
            <a:ext cx="3863895" cy="3570853"/>
          </a:xfrm>
          <a:prstGeom prst="rect">
            <a:avLst/>
          </a:prstGeom>
          <a:noFill/>
          <a:ln>
            <a:noFill/>
          </a:ln>
        </p:spPr>
      </p:pic>
      <p:sp>
        <p:nvSpPr>
          <p:cNvPr id="225" name="Shape 225"/>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Microhabitat- Leaf Packs</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b="1" lang="en" sz="1400"/>
              <a:t>Explore more:</a:t>
            </a:r>
            <a:endParaRPr b="1" sz="1400"/>
          </a:p>
          <a:p>
            <a:pPr indent="0" lvl="0" marL="0" rtl="0">
              <a:spcBef>
                <a:spcPts val="0"/>
              </a:spcBef>
              <a:spcAft>
                <a:spcPts val="0"/>
              </a:spcAft>
              <a:buNone/>
            </a:pPr>
            <a:r>
              <a:rPr lang="en" sz="1400"/>
              <a:t>Review the "Artificial Leaf Packs" activity</a:t>
            </a:r>
            <a:endParaRPr sz="1400"/>
          </a:p>
          <a:p>
            <a:pPr indent="0" lvl="0" marL="0">
              <a:spcBef>
                <a:spcPts val="0"/>
              </a:spcBef>
              <a:spcAft>
                <a:spcPts val="0"/>
              </a:spcAft>
              <a:buNone/>
            </a:pPr>
            <a:r>
              <a:rPr lang="en" sz="1400"/>
              <a:t>from the module</a:t>
            </a:r>
            <a:endParaRPr sz="1400"/>
          </a:p>
        </p:txBody>
      </p:sp>
      <p:sp>
        <p:nvSpPr>
          <p:cNvPr id="226" name="Shape 22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Where Aquatic Insects Live</a:t>
            </a:r>
            <a:endParaRPr/>
          </a:p>
        </p:txBody>
      </p:sp>
      <p:pic>
        <p:nvPicPr>
          <p:cNvPr id="227" name="Shape 227"/>
          <p:cNvPicPr preferRelativeResize="0"/>
          <p:nvPr/>
        </p:nvPicPr>
        <p:blipFill>
          <a:blip r:embed="rId4">
            <a:alphaModFix/>
          </a:blip>
          <a:stretch>
            <a:fillRect/>
          </a:stretch>
        </p:blipFill>
        <p:spPr>
          <a:xfrm>
            <a:off x="240038" y="2324522"/>
            <a:ext cx="3381375" cy="2533650"/>
          </a:xfrm>
          <a:prstGeom prst="rect">
            <a:avLst/>
          </a:prstGeom>
          <a:noFill/>
          <a:ln>
            <a:noFill/>
          </a:ln>
        </p:spPr>
      </p:pic>
      <p:sp>
        <p:nvSpPr>
          <p:cNvPr id="228" name="Shape 228"/>
          <p:cNvSpPr txBox="1"/>
          <p:nvPr/>
        </p:nvSpPr>
        <p:spPr>
          <a:xfrm>
            <a:off x="321325" y="4886613"/>
            <a:ext cx="3000000" cy="299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http://www.stroudcenter.org/about/index.shtm</a:t>
            </a:r>
            <a:endParaRPr sz="1000"/>
          </a:p>
        </p:txBody>
      </p:sp>
      <p:pic>
        <p:nvPicPr>
          <p:cNvPr id="229" name="Shape 229"/>
          <p:cNvPicPr preferRelativeResize="0"/>
          <p:nvPr/>
        </p:nvPicPr>
        <p:blipFill>
          <a:blip r:embed="rId5">
            <a:alphaModFix/>
          </a:blip>
          <a:stretch>
            <a:fillRect/>
          </a:stretch>
        </p:blipFill>
        <p:spPr>
          <a:xfrm rot="1705920">
            <a:off x="3248463" y="3064643"/>
            <a:ext cx="2270695" cy="1596710"/>
          </a:xfrm>
          <a:prstGeom prst="rect">
            <a:avLst/>
          </a:prstGeom>
          <a:noFill/>
          <a:ln>
            <a:noFill/>
          </a:ln>
        </p:spPr>
      </p:pic>
      <p:sp>
        <p:nvSpPr>
          <p:cNvPr id="230" name="Shape 230"/>
          <p:cNvSpPr txBox="1"/>
          <p:nvPr/>
        </p:nvSpPr>
        <p:spPr>
          <a:xfrm>
            <a:off x="2642924" y="5186313"/>
            <a:ext cx="3119400" cy="276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http://www.marietta.edu/~biol/biomes/wetlands.htm</a:t>
            </a:r>
            <a:endParaRPr sz="1000"/>
          </a:p>
        </p:txBody>
      </p:sp>
      <p:sp>
        <p:nvSpPr>
          <p:cNvPr id="231" name="Shape 231"/>
          <p:cNvSpPr txBox="1"/>
          <p:nvPr/>
        </p:nvSpPr>
        <p:spPr>
          <a:xfrm>
            <a:off x="4998625" y="5986550"/>
            <a:ext cx="4386300" cy="439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1000"/>
              <a:t>Illustration Source:  </a:t>
            </a:r>
            <a:r>
              <a:rPr i="1" lang="en" sz="1000" u="sng"/>
              <a:t>Aquatic Entomology</a:t>
            </a:r>
            <a:r>
              <a:rPr i="1" lang="en" sz="1000"/>
              <a:t> by W. Patrick McCafferty, 1998</a:t>
            </a:r>
            <a:endParaRPr i="1" sz="1000"/>
          </a:p>
          <a:p>
            <a:pPr indent="0" lvl="0" marL="0" rtl="0">
              <a:spcBef>
                <a:spcPts val="0"/>
              </a:spcBef>
              <a:spcAft>
                <a:spcPts val="0"/>
              </a:spcAft>
              <a:buNone/>
            </a:pPr>
            <a:r>
              <a:t/>
            </a:r>
            <a:endParaRPr/>
          </a:p>
        </p:txBody>
      </p:sp>
      <p:sp>
        <p:nvSpPr>
          <p:cNvPr id="232" name="Shape 232"/>
          <p:cNvSpPr txBox="1"/>
          <p:nvPr/>
        </p:nvSpPr>
        <p:spPr>
          <a:xfrm>
            <a:off x="3489800" y="4900300"/>
            <a:ext cx="1848300" cy="328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Cranefly larva</a:t>
            </a:r>
            <a:endParaRPr/>
          </a:p>
        </p:txBody>
      </p:sp>
      <p:pic>
        <p:nvPicPr>
          <p:cNvPr id="233" name="Shape 233"/>
          <p:cNvPicPr preferRelativeResize="0"/>
          <p:nvPr/>
        </p:nvPicPr>
        <p:blipFill>
          <a:blip r:embed="rId6">
            <a:alphaModFix/>
          </a:blip>
          <a:stretch>
            <a:fillRect/>
          </a:stretch>
        </p:blipFill>
        <p:spPr>
          <a:xfrm>
            <a:off x="8313315" y="6156777"/>
            <a:ext cx="595857" cy="5958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431800" lvl="0" marL="457200" rtl="0">
              <a:spcBef>
                <a:spcPts val="0"/>
              </a:spcBef>
              <a:spcAft>
                <a:spcPts val="0"/>
              </a:spcAft>
              <a:buSzPts val="3200"/>
              <a:buChar char="●"/>
            </a:pPr>
            <a:r>
              <a:rPr lang="en"/>
              <a:t>7% of the 91,000+ insects in North America are aquatic or semi-aquatic</a:t>
            </a:r>
            <a:endParaRPr/>
          </a:p>
          <a:p>
            <a:pPr indent="-431800" lvl="0" marL="457200">
              <a:spcBef>
                <a:spcPts val="0"/>
              </a:spcBef>
              <a:spcAft>
                <a:spcPts val="0"/>
              </a:spcAft>
              <a:buSzPts val="3200"/>
              <a:buChar char="●"/>
            </a:pPr>
            <a:r>
              <a:rPr lang="en"/>
              <a:t>They are found in every type of waterway</a:t>
            </a:r>
            <a:endParaRPr/>
          </a:p>
        </p:txBody>
      </p:sp>
      <p:sp>
        <p:nvSpPr>
          <p:cNvPr id="55" name="Shape 5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Macroinvertebrates</a:t>
            </a:r>
            <a:endParaRPr/>
          </a:p>
        </p:txBody>
      </p:sp>
      <p:pic>
        <p:nvPicPr>
          <p:cNvPr id="56" name="Shape 56"/>
          <p:cNvPicPr preferRelativeResize="0"/>
          <p:nvPr/>
        </p:nvPicPr>
        <p:blipFill>
          <a:blip r:embed="rId3">
            <a:alphaModFix/>
          </a:blip>
          <a:stretch>
            <a:fillRect/>
          </a:stretch>
        </p:blipFill>
        <p:spPr>
          <a:xfrm>
            <a:off x="4038325" y="3739659"/>
            <a:ext cx="2808214" cy="2638193"/>
          </a:xfrm>
          <a:prstGeom prst="rect">
            <a:avLst/>
          </a:prstGeom>
          <a:noFill/>
          <a:ln>
            <a:noFill/>
          </a:ln>
        </p:spPr>
      </p:pic>
      <p:pic>
        <p:nvPicPr>
          <p:cNvPr id="57" name="Shape 57"/>
          <p:cNvPicPr preferRelativeResize="0"/>
          <p:nvPr/>
        </p:nvPicPr>
        <p:blipFill>
          <a:blip r:embed="rId4">
            <a:alphaModFix/>
          </a:blip>
          <a:stretch>
            <a:fillRect/>
          </a:stretch>
        </p:blipFill>
        <p:spPr>
          <a:xfrm>
            <a:off x="8301140" y="5982502"/>
            <a:ext cx="766084" cy="76608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Shape 238"/>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Microhabitat-Plants</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lang="en"/>
              <a:t>Macrophytes </a:t>
            </a:r>
            <a:endParaRPr/>
          </a:p>
          <a:p>
            <a:pPr indent="457200" lvl="0" marL="1371600" rtl="0">
              <a:spcBef>
                <a:spcPts val="0"/>
              </a:spcBef>
              <a:spcAft>
                <a:spcPts val="0"/>
              </a:spcAft>
              <a:buNone/>
            </a:pPr>
            <a:r>
              <a:rPr lang="en"/>
              <a:t>Algae  </a:t>
            </a:r>
            <a:endParaRPr/>
          </a:p>
          <a:p>
            <a:pPr indent="0" lvl="0" marL="0">
              <a:spcBef>
                <a:spcPts val="0"/>
              </a:spcBef>
              <a:spcAft>
                <a:spcPts val="0"/>
              </a:spcAft>
              <a:buNone/>
            </a:pPr>
            <a:r>
              <a:t/>
            </a:r>
            <a:endParaRPr/>
          </a:p>
        </p:txBody>
      </p:sp>
      <p:sp>
        <p:nvSpPr>
          <p:cNvPr id="239" name="Shape 239"/>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Where Aquatic Insects Live</a:t>
            </a:r>
            <a:endParaRPr/>
          </a:p>
        </p:txBody>
      </p:sp>
      <p:pic>
        <p:nvPicPr>
          <p:cNvPr id="240" name="Shape 240"/>
          <p:cNvPicPr preferRelativeResize="0"/>
          <p:nvPr/>
        </p:nvPicPr>
        <p:blipFill>
          <a:blip r:embed="rId3">
            <a:alphaModFix/>
          </a:blip>
          <a:stretch>
            <a:fillRect/>
          </a:stretch>
        </p:blipFill>
        <p:spPr>
          <a:xfrm>
            <a:off x="2055952" y="2673350"/>
            <a:ext cx="666750" cy="809625"/>
          </a:xfrm>
          <a:prstGeom prst="rect">
            <a:avLst/>
          </a:prstGeom>
          <a:noFill/>
          <a:ln>
            <a:noFill/>
          </a:ln>
        </p:spPr>
      </p:pic>
      <p:pic>
        <p:nvPicPr>
          <p:cNvPr id="241" name="Shape 241"/>
          <p:cNvPicPr preferRelativeResize="0"/>
          <p:nvPr/>
        </p:nvPicPr>
        <p:blipFill>
          <a:blip r:embed="rId4">
            <a:alphaModFix/>
          </a:blip>
          <a:stretch>
            <a:fillRect/>
          </a:stretch>
        </p:blipFill>
        <p:spPr>
          <a:xfrm>
            <a:off x="2828725" y="2219350"/>
            <a:ext cx="1333500" cy="1171575"/>
          </a:xfrm>
          <a:prstGeom prst="rect">
            <a:avLst/>
          </a:prstGeom>
          <a:noFill/>
          <a:ln>
            <a:noFill/>
          </a:ln>
        </p:spPr>
      </p:pic>
      <p:pic>
        <p:nvPicPr>
          <p:cNvPr id="242" name="Shape 242"/>
          <p:cNvPicPr preferRelativeResize="0"/>
          <p:nvPr/>
        </p:nvPicPr>
        <p:blipFill>
          <a:blip r:embed="rId5">
            <a:alphaModFix/>
          </a:blip>
          <a:stretch>
            <a:fillRect/>
          </a:stretch>
        </p:blipFill>
        <p:spPr>
          <a:xfrm>
            <a:off x="771754" y="3653308"/>
            <a:ext cx="3545796" cy="1690792"/>
          </a:xfrm>
          <a:prstGeom prst="rect">
            <a:avLst/>
          </a:prstGeom>
          <a:noFill/>
          <a:ln>
            <a:noFill/>
          </a:ln>
        </p:spPr>
      </p:pic>
      <p:pic>
        <p:nvPicPr>
          <p:cNvPr id="243" name="Shape 243"/>
          <p:cNvPicPr preferRelativeResize="0"/>
          <p:nvPr/>
        </p:nvPicPr>
        <p:blipFill>
          <a:blip r:embed="rId6">
            <a:alphaModFix/>
          </a:blip>
          <a:stretch>
            <a:fillRect/>
          </a:stretch>
        </p:blipFill>
        <p:spPr>
          <a:xfrm>
            <a:off x="4466595" y="2062821"/>
            <a:ext cx="4334806" cy="4032538"/>
          </a:xfrm>
          <a:prstGeom prst="rect">
            <a:avLst/>
          </a:prstGeom>
          <a:noFill/>
          <a:ln>
            <a:noFill/>
          </a:ln>
        </p:spPr>
      </p:pic>
      <p:sp>
        <p:nvSpPr>
          <p:cNvPr id="244" name="Shape 244"/>
          <p:cNvSpPr txBox="1"/>
          <p:nvPr/>
        </p:nvSpPr>
        <p:spPr>
          <a:xfrm>
            <a:off x="4456500" y="6296450"/>
            <a:ext cx="4110000" cy="394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 Source:  </a:t>
            </a:r>
            <a:r>
              <a:rPr i="1" lang="en" sz="1000" u="sng"/>
              <a:t>Aquatic Entomology</a:t>
            </a:r>
            <a:r>
              <a:rPr i="1" lang="en" sz="1000"/>
              <a:t> by W. Patrick McCafferty, 1998</a:t>
            </a:r>
            <a:endParaRPr/>
          </a:p>
        </p:txBody>
      </p:sp>
      <p:pic>
        <p:nvPicPr>
          <p:cNvPr id="245" name="Shape 245"/>
          <p:cNvPicPr preferRelativeResize="0"/>
          <p:nvPr/>
        </p:nvPicPr>
        <p:blipFill>
          <a:blip r:embed="rId7">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idx="1" type="body"/>
          </p:nvPr>
        </p:nvSpPr>
        <p:spPr>
          <a:xfrm>
            <a:off x="457200" y="1476588"/>
            <a:ext cx="8229600" cy="5022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400">
                <a:solidFill>
                  <a:srgbClr val="EFEFEF"/>
                </a:solidFill>
              </a:rPr>
              <a:t>Micro habitat - On the surface</a:t>
            </a:r>
            <a:endParaRPr sz="2400">
              <a:solidFill>
                <a:srgbClr val="EFEFEF"/>
              </a:solidFill>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i="1" sz="1400"/>
          </a:p>
          <a:p>
            <a:pPr indent="0" lvl="0" marL="0" rtl="0">
              <a:spcBef>
                <a:spcPts val="0"/>
              </a:spcBef>
              <a:spcAft>
                <a:spcPts val="0"/>
              </a:spcAft>
              <a:buNone/>
            </a:pPr>
            <a:r>
              <a:t/>
            </a:r>
            <a:endParaRPr i="1" sz="1400"/>
          </a:p>
          <a:p>
            <a:pPr indent="0" lvl="0" marL="0" rtl="0">
              <a:spcBef>
                <a:spcPts val="0"/>
              </a:spcBef>
              <a:spcAft>
                <a:spcPts val="0"/>
              </a:spcAft>
              <a:buNone/>
            </a:pPr>
            <a:r>
              <a:t/>
            </a:r>
            <a:endParaRPr i="1" sz="1400"/>
          </a:p>
          <a:p>
            <a:pPr indent="0" lvl="0" marL="0">
              <a:spcBef>
                <a:spcPts val="0"/>
              </a:spcBef>
              <a:spcAft>
                <a:spcPts val="0"/>
              </a:spcAft>
              <a:buNone/>
            </a:pPr>
            <a:r>
              <a:rPr i="1" lang="en" sz="1400"/>
              <a:t>What is the above insect called?</a:t>
            </a:r>
            <a:endParaRPr i="1" sz="1400"/>
          </a:p>
        </p:txBody>
      </p:sp>
      <p:sp>
        <p:nvSpPr>
          <p:cNvPr id="251" name="Shape 251"/>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Where Aquatic Insects Live</a:t>
            </a:r>
            <a:endParaRPr/>
          </a:p>
        </p:txBody>
      </p:sp>
      <p:pic>
        <p:nvPicPr>
          <p:cNvPr id="252" name="Shape 252"/>
          <p:cNvPicPr preferRelativeResize="0"/>
          <p:nvPr/>
        </p:nvPicPr>
        <p:blipFill>
          <a:blip r:embed="rId3">
            <a:alphaModFix/>
          </a:blip>
          <a:stretch>
            <a:fillRect/>
          </a:stretch>
        </p:blipFill>
        <p:spPr>
          <a:xfrm>
            <a:off x="457200" y="2079588"/>
            <a:ext cx="3171825" cy="2590800"/>
          </a:xfrm>
          <a:prstGeom prst="rect">
            <a:avLst/>
          </a:prstGeom>
          <a:noFill/>
          <a:ln>
            <a:noFill/>
          </a:ln>
        </p:spPr>
      </p:pic>
      <p:pic>
        <p:nvPicPr>
          <p:cNvPr id="253" name="Shape 253"/>
          <p:cNvPicPr preferRelativeResize="0"/>
          <p:nvPr/>
        </p:nvPicPr>
        <p:blipFill>
          <a:blip r:embed="rId4">
            <a:alphaModFix/>
          </a:blip>
          <a:stretch>
            <a:fillRect/>
          </a:stretch>
        </p:blipFill>
        <p:spPr>
          <a:xfrm>
            <a:off x="2588850" y="5043802"/>
            <a:ext cx="1238250" cy="914400"/>
          </a:xfrm>
          <a:prstGeom prst="rect">
            <a:avLst/>
          </a:prstGeom>
          <a:noFill/>
          <a:ln>
            <a:noFill/>
          </a:ln>
        </p:spPr>
      </p:pic>
      <p:pic>
        <p:nvPicPr>
          <p:cNvPr id="254" name="Shape 254"/>
          <p:cNvPicPr preferRelativeResize="0"/>
          <p:nvPr/>
        </p:nvPicPr>
        <p:blipFill>
          <a:blip r:embed="rId5">
            <a:alphaModFix/>
          </a:blip>
          <a:stretch>
            <a:fillRect/>
          </a:stretch>
        </p:blipFill>
        <p:spPr>
          <a:xfrm>
            <a:off x="4188550" y="2079588"/>
            <a:ext cx="4752975" cy="4419600"/>
          </a:xfrm>
          <a:prstGeom prst="rect">
            <a:avLst/>
          </a:prstGeom>
          <a:noFill/>
          <a:ln>
            <a:noFill/>
          </a:ln>
        </p:spPr>
      </p:pic>
      <p:sp>
        <p:nvSpPr>
          <p:cNvPr id="255" name="Shape 255"/>
          <p:cNvSpPr txBox="1"/>
          <p:nvPr/>
        </p:nvSpPr>
        <p:spPr>
          <a:xfrm>
            <a:off x="486254" y="4876806"/>
            <a:ext cx="1891200" cy="906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6"/>
              </a:rPr>
              <a:t>http://www.biosurvey.ou.edu/okwild/misc/waterstrider.html</a:t>
            </a:r>
            <a:endParaRPr i="1" sz="1000" u="sng">
              <a:solidFill>
                <a:schemeClr val="hlink"/>
              </a:solidFill>
              <a:hlinkClick r:id="rId7"/>
            </a:endParaRPr>
          </a:p>
          <a:p>
            <a:pPr indent="0" lvl="0" marL="0" rtl="0">
              <a:lnSpc>
                <a:spcPct val="115000"/>
              </a:lnSpc>
              <a:spcBef>
                <a:spcPts val="0"/>
              </a:spcBef>
              <a:spcAft>
                <a:spcPts val="0"/>
              </a:spcAft>
              <a:buNone/>
            </a:pPr>
            <a:r>
              <a:rPr i="1" lang="en" sz="1000" u="sng">
                <a:solidFill>
                  <a:schemeClr val="hlink"/>
                </a:solidFill>
                <a:hlinkClick r:id="rId8"/>
              </a:rPr>
              <a:t>http://faunanet.gov.au/wos/factfile.cfm?Fact_ID=161</a:t>
            </a:r>
            <a:endParaRPr i="1" sz="1000" u="sng">
              <a:solidFill>
                <a:schemeClr val="hlink"/>
              </a:solidFill>
              <a:hlinkClick r:id="rId9"/>
            </a:endParaRPr>
          </a:p>
          <a:p>
            <a:pPr indent="0" lvl="0" marL="0">
              <a:spcBef>
                <a:spcPts val="0"/>
              </a:spcBef>
              <a:spcAft>
                <a:spcPts val="0"/>
              </a:spcAft>
              <a:buNone/>
            </a:pPr>
            <a:r>
              <a:t/>
            </a:r>
            <a:endParaRPr/>
          </a:p>
        </p:txBody>
      </p:sp>
      <p:sp>
        <p:nvSpPr>
          <p:cNvPr id="256" name="Shape 256"/>
          <p:cNvSpPr txBox="1"/>
          <p:nvPr/>
        </p:nvSpPr>
        <p:spPr>
          <a:xfrm>
            <a:off x="4133925" y="6395225"/>
            <a:ext cx="4492200" cy="406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 Source:  </a:t>
            </a:r>
            <a:r>
              <a:rPr i="1" lang="en" sz="1000" u="sng"/>
              <a:t>Aquatic Entomology</a:t>
            </a:r>
            <a:r>
              <a:rPr i="1" lang="en" sz="1000"/>
              <a:t> by W. Patrick McCafferty, 1998</a:t>
            </a:r>
            <a:endParaRPr/>
          </a:p>
        </p:txBody>
      </p:sp>
      <p:sp>
        <p:nvSpPr>
          <p:cNvPr id="257" name="Shape 257"/>
          <p:cNvSpPr txBox="1"/>
          <p:nvPr/>
        </p:nvSpPr>
        <p:spPr>
          <a:xfrm>
            <a:off x="621275" y="5830500"/>
            <a:ext cx="3070500" cy="776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u="sng">
                <a:latin typeface="Courier New"/>
                <a:ea typeface="Courier New"/>
                <a:cs typeface="Courier New"/>
                <a:sym typeface="Courier New"/>
              </a:rPr>
              <a:t>Explore more:</a:t>
            </a:r>
            <a:endParaRPr u="sng">
              <a:latin typeface="Courier New"/>
              <a:ea typeface="Courier New"/>
              <a:cs typeface="Courier New"/>
              <a:sym typeface="Courier New"/>
            </a:endParaRPr>
          </a:p>
          <a:p>
            <a:pPr indent="0" lvl="0" marL="0" rtl="0">
              <a:lnSpc>
                <a:spcPct val="115000"/>
              </a:lnSpc>
              <a:spcBef>
                <a:spcPts val="0"/>
              </a:spcBef>
              <a:spcAft>
                <a:spcPts val="0"/>
              </a:spcAft>
              <a:buNone/>
            </a:pPr>
            <a:r>
              <a:rPr lang="en"/>
              <a:t>• Do the “Life at the Surface” Activity from module.  </a:t>
            </a:r>
            <a:endParaRPr/>
          </a:p>
          <a:p>
            <a:pPr indent="0" lvl="0" marL="0">
              <a:spcBef>
                <a:spcPts val="0"/>
              </a:spcBef>
              <a:spcAft>
                <a:spcPts val="0"/>
              </a:spcAft>
              <a:buNone/>
            </a:pPr>
            <a:r>
              <a:t/>
            </a:r>
            <a:endParaRPr/>
          </a:p>
        </p:txBody>
      </p:sp>
      <p:pic>
        <p:nvPicPr>
          <p:cNvPr id="258" name="Shape 258"/>
          <p:cNvPicPr preferRelativeResize="0"/>
          <p:nvPr/>
        </p:nvPicPr>
        <p:blipFill>
          <a:blip r:embed="rId10">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Detritus</a:t>
            </a:r>
            <a:endParaRPr b="1"/>
          </a:p>
          <a:p>
            <a:pPr indent="0" lvl="0" marL="0">
              <a:spcBef>
                <a:spcPts val="0"/>
              </a:spcBef>
              <a:spcAft>
                <a:spcPts val="0"/>
              </a:spcAft>
              <a:buNone/>
            </a:pPr>
            <a:r>
              <a:rPr lang="en"/>
              <a:t>				Decomposers</a:t>
            </a:r>
            <a:endParaRPr/>
          </a:p>
        </p:txBody>
      </p:sp>
      <p:sp>
        <p:nvSpPr>
          <p:cNvPr id="264" name="Shape 264"/>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Feeding</a:t>
            </a:r>
            <a:endParaRPr/>
          </a:p>
        </p:txBody>
      </p:sp>
      <p:pic>
        <p:nvPicPr>
          <p:cNvPr id="265" name="Shape 265"/>
          <p:cNvPicPr preferRelativeResize="0"/>
          <p:nvPr/>
        </p:nvPicPr>
        <p:blipFill>
          <a:blip r:embed="rId3">
            <a:alphaModFix/>
          </a:blip>
          <a:stretch>
            <a:fillRect/>
          </a:stretch>
        </p:blipFill>
        <p:spPr>
          <a:xfrm>
            <a:off x="5036100" y="1658990"/>
            <a:ext cx="3524250" cy="742950"/>
          </a:xfrm>
          <a:prstGeom prst="rect">
            <a:avLst/>
          </a:prstGeom>
          <a:noFill/>
          <a:ln>
            <a:noFill/>
          </a:ln>
        </p:spPr>
      </p:pic>
      <p:pic>
        <p:nvPicPr>
          <p:cNvPr id="266" name="Shape 266"/>
          <p:cNvPicPr preferRelativeResize="0"/>
          <p:nvPr/>
        </p:nvPicPr>
        <p:blipFill>
          <a:blip r:embed="rId4">
            <a:alphaModFix/>
          </a:blip>
          <a:stretch>
            <a:fillRect/>
          </a:stretch>
        </p:blipFill>
        <p:spPr>
          <a:xfrm>
            <a:off x="636425" y="2870650"/>
            <a:ext cx="2771311" cy="1926215"/>
          </a:xfrm>
          <a:prstGeom prst="rect">
            <a:avLst/>
          </a:prstGeom>
          <a:noFill/>
          <a:ln>
            <a:noFill/>
          </a:ln>
        </p:spPr>
      </p:pic>
      <p:pic>
        <p:nvPicPr>
          <p:cNvPr id="267" name="Shape 267"/>
          <p:cNvPicPr preferRelativeResize="0"/>
          <p:nvPr/>
        </p:nvPicPr>
        <p:blipFill>
          <a:blip r:embed="rId5">
            <a:alphaModFix/>
          </a:blip>
          <a:stretch>
            <a:fillRect/>
          </a:stretch>
        </p:blipFill>
        <p:spPr>
          <a:xfrm>
            <a:off x="3638995" y="4063441"/>
            <a:ext cx="2076450" cy="733425"/>
          </a:xfrm>
          <a:prstGeom prst="rect">
            <a:avLst/>
          </a:prstGeom>
          <a:noFill/>
          <a:ln>
            <a:noFill/>
          </a:ln>
        </p:spPr>
      </p:pic>
      <p:pic>
        <p:nvPicPr>
          <p:cNvPr id="268" name="Shape 268"/>
          <p:cNvPicPr preferRelativeResize="0"/>
          <p:nvPr/>
        </p:nvPicPr>
        <p:blipFill>
          <a:blip r:embed="rId6">
            <a:alphaModFix/>
          </a:blip>
          <a:stretch>
            <a:fillRect/>
          </a:stretch>
        </p:blipFill>
        <p:spPr>
          <a:xfrm>
            <a:off x="636425" y="4908215"/>
            <a:ext cx="7379938" cy="1590975"/>
          </a:xfrm>
          <a:prstGeom prst="rect">
            <a:avLst/>
          </a:prstGeom>
          <a:noFill/>
          <a:ln>
            <a:noFill/>
          </a:ln>
        </p:spPr>
      </p:pic>
      <p:sp>
        <p:nvSpPr>
          <p:cNvPr id="269" name="Shape 269"/>
          <p:cNvSpPr txBox="1"/>
          <p:nvPr/>
        </p:nvSpPr>
        <p:spPr>
          <a:xfrm>
            <a:off x="645175" y="6511525"/>
            <a:ext cx="7311900" cy="262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i="1" lang="en" sz="1000"/>
              <a:t>Illustration Source:  </a:t>
            </a:r>
            <a:r>
              <a:rPr i="1" lang="en" sz="1000" u="sng"/>
              <a:t>Stream Ecology: Structure and Function of Running Waters</a:t>
            </a:r>
            <a:r>
              <a:rPr i="1" lang="en" sz="1000"/>
              <a:t> by J. David Allan, 1995</a:t>
            </a:r>
            <a:endParaRPr/>
          </a:p>
        </p:txBody>
      </p:sp>
      <p:sp>
        <p:nvSpPr>
          <p:cNvPr id="270" name="Shape 270"/>
          <p:cNvSpPr txBox="1"/>
          <p:nvPr/>
        </p:nvSpPr>
        <p:spPr>
          <a:xfrm>
            <a:off x="5997775" y="4110025"/>
            <a:ext cx="2592600" cy="657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Cranefly Larva</a:t>
            </a:r>
            <a:endParaRPr i="1" sz="1600"/>
          </a:p>
          <a:p>
            <a:pPr indent="0" lvl="0" marL="0" rtl="0">
              <a:lnSpc>
                <a:spcPct val="115000"/>
              </a:lnSpc>
              <a:spcBef>
                <a:spcPts val="0"/>
              </a:spcBef>
              <a:spcAft>
                <a:spcPts val="0"/>
              </a:spcAft>
              <a:buNone/>
            </a:pPr>
            <a:r>
              <a:rPr i="1" lang="en" sz="1000" u="sng">
                <a:solidFill>
                  <a:schemeClr val="hlink"/>
                </a:solidFill>
                <a:hlinkClick r:id="rId7"/>
              </a:rPr>
              <a:t>http://fenwick.pvt.k12.il.us/Creek/webpage/experimt/inverts/bugnumbr.html</a:t>
            </a:r>
            <a:endParaRPr i="1" sz="1000" u="sng">
              <a:solidFill>
                <a:schemeClr val="hlink"/>
              </a:solidFill>
              <a:hlinkClick r:id="rId8"/>
            </a:endParaRPr>
          </a:p>
          <a:p>
            <a:pPr indent="0" lvl="0" marL="0">
              <a:spcBef>
                <a:spcPts val="0"/>
              </a:spcBef>
              <a:spcAft>
                <a:spcPts val="0"/>
              </a:spcAft>
              <a:buNone/>
            </a:pPr>
            <a:r>
              <a:t/>
            </a:r>
            <a:endParaRPr/>
          </a:p>
        </p:txBody>
      </p:sp>
      <p:sp>
        <p:nvSpPr>
          <p:cNvPr id="271" name="Shape 271"/>
          <p:cNvSpPr txBox="1"/>
          <p:nvPr/>
        </p:nvSpPr>
        <p:spPr>
          <a:xfrm>
            <a:off x="3638995" y="2981100"/>
            <a:ext cx="3703800" cy="895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Coarse Particulate Organic Matter (CPOM)</a:t>
            </a:r>
            <a:endParaRPr/>
          </a:p>
        </p:txBody>
      </p:sp>
      <p:pic>
        <p:nvPicPr>
          <p:cNvPr id="272" name="Shape 272"/>
          <p:cNvPicPr preferRelativeResize="0"/>
          <p:nvPr/>
        </p:nvPicPr>
        <p:blipFill>
          <a:blip r:embed="rId9">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Fine Particulate Organic Matter</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(FPOM)</a:t>
            </a:r>
            <a:endParaRPr sz="2400">
              <a:solidFill>
                <a:srgbClr val="000000"/>
              </a:solidFill>
              <a:latin typeface="Arial"/>
              <a:ea typeface="Arial"/>
              <a:cs typeface="Arial"/>
              <a:sym typeface="Arial"/>
            </a:endParaRPr>
          </a:p>
          <a:p>
            <a:pPr indent="0" lvl="0" marL="0">
              <a:spcBef>
                <a:spcPts val="0"/>
              </a:spcBef>
              <a:spcAft>
                <a:spcPts val="0"/>
              </a:spcAft>
              <a:buNone/>
            </a:pPr>
            <a:r>
              <a:t/>
            </a:r>
            <a:endParaRPr/>
          </a:p>
        </p:txBody>
      </p:sp>
      <p:sp>
        <p:nvSpPr>
          <p:cNvPr id="278" name="Shape 278"/>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Feeding</a:t>
            </a:r>
            <a:endParaRPr/>
          </a:p>
        </p:txBody>
      </p:sp>
      <p:pic>
        <p:nvPicPr>
          <p:cNvPr id="279" name="Shape 279"/>
          <p:cNvPicPr preferRelativeResize="0"/>
          <p:nvPr/>
        </p:nvPicPr>
        <p:blipFill>
          <a:blip r:embed="rId3">
            <a:alphaModFix/>
          </a:blip>
          <a:stretch>
            <a:fillRect/>
          </a:stretch>
        </p:blipFill>
        <p:spPr>
          <a:xfrm>
            <a:off x="5015125" y="1719788"/>
            <a:ext cx="3524250" cy="742950"/>
          </a:xfrm>
          <a:prstGeom prst="rect">
            <a:avLst/>
          </a:prstGeom>
          <a:noFill/>
          <a:ln>
            <a:noFill/>
          </a:ln>
        </p:spPr>
      </p:pic>
      <p:sp>
        <p:nvSpPr>
          <p:cNvPr id="280" name="Shape 280"/>
          <p:cNvSpPr txBox="1"/>
          <p:nvPr/>
        </p:nvSpPr>
        <p:spPr>
          <a:xfrm>
            <a:off x="322600" y="2676300"/>
            <a:ext cx="3488700" cy="561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800"/>
              <a:t>Filtering Collectors</a:t>
            </a:r>
            <a:endParaRPr sz="2800"/>
          </a:p>
          <a:p>
            <a:pPr indent="0" lvl="0" marL="0">
              <a:spcBef>
                <a:spcPts val="0"/>
              </a:spcBef>
              <a:spcAft>
                <a:spcPts val="0"/>
              </a:spcAft>
              <a:buNone/>
            </a:pPr>
            <a:r>
              <a:t/>
            </a:r>
            <a:endParaRPr/>
          </a:p>
        </p:txBody>
      </p:sp>
      <p:pic>
        <p:nvPicPr>
          <p:cNvPr id="281" name="Shape 281"/>
          <p:cNvPicPr preferRelativeResize="0"/>
          <p:nvPr/>
        </p:nvPicPr>
        <p:blipFill>
          <a:blip r:embed="rId4">
            <a:alphaModFix/>
          </a:blip>
          <a:stretch>
            <a:fillRect/>
          </a:stretch>
        </p:blipFill>
        <p:spPr>
          <a:xfrm>
            <a:off x="457200" y="3237950"/>
            <a:ext cx="2706859" cy="1813604"/>
          </a:xfrm>
          <a:prstGeom prst="rect">
            <a:avLst/>
          </a:prstGeom>
          <a:noFill/>
          <a:ln>
            <a:noFill/>
          </a:ln>
        </p:spPr>
      </p:pic>
      <p:sp>
        <p:nvSpPr>
          <p:cNvPr id="282" name="Shape 282"/>
          <p:cNvSpPr txBox="1"/>
          <p:nvPr/>
        </p:nvSpPr>
        <p:spPr>
          <a:xfrm>
            <a:off x="4623775" y="2664350"/>
            <a:ext cx="3608100" cy="573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800"/>
              <a:t>Gathering Collectors</a:t>
            </a:r>
            <a:endParaRPr sz="2800"/>
          </a:p>
          <a:p>
            <a:pPr indent="0" lvl="0" marL="0">
              <a:spcBef>
                <a:spcPts val="0"/>
              </a:spcBef>
              <a:spcAft>
                <a:spcPts val="0"/>
              </a:spcAft>
              <a:buNone/>
            </a:pPr>
            <a:r>
              <a:t/>
            </a:r>
            <a:endParaRPr/>
          </a:p>
        </p:txBody>
      </p:sp>
      <p:pic>
        <p:nvPicPr>
          <p:cNvPr id="283" name="Shape 283"/>
          <p:cNvPicPr preferRelativeResize="0"/>
          <p:nvPr/>
        </p:nvPicPr>
        <p:blipFill>
          <a:blip r:embed="rId5">
            <a:alphaModFix/>
          </a:blip>
          <a:stretch>
            <a:fillRect/>
          </a:stretch>
        </p:blipFill>
        <p:spPr>
          <a:xfrm>
            <a:off x="1126100" y="5051554"/>
            <a:ext cx="2562491" cy="1362822"/>
          </a:xfrm>
          <a:prstGeom prst="rect">
            <a:avLst/>
          </a:prstGeom>
          <a:noFill/>
          <a:ln>
            <a:noFill/>
          </a:ln>
        </p:spPr>
      </p:pic>
      <p:sp>
        <p:nvSpPr>
          <p:cNvPr id="284" name="Shape 284"/>
          <p:cNvSpPr txBox="1"/>
          <p:nvPr/>
        </p:nvSpPr>
        <p:spPr>
          <a:xfrm>
            <a:off x="218743" y="5376500"/>
            <a:ext cx="967800" cy="836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Blackfly Larva</a:t>
            </a:r>
            <a:endParaRPr i="1" sz="1600"/>
          </a:p>
          <a:p>
            <a:pPr indent="0" lvl="0" marL="0">
              <a:spcBef>
                <a:spcPts val="0"/>
              </a:spcBef>
              <a:spcAft>
                <a:spcPts val="0"/>
              </a:spcAft>
              <a:buNone/>
            </a:pPr>
            <a:r>
              <a:t/>
            </a:r>
            <a:endParaRPr/>
          </a:p>
        </p:txBody>
      </p:sp>
      <p:sp>
        <p:nvSpPr>
          <p:cNvPr id="285" name="Shape 285"/>
          <p:cNvSpPr txBox="1"/>
          <p:nvPr/>
        </p:nvSpPr>
        <p:spPr>
          <a:xfrm>
            <a:off x="71670" y="6332300"/>
            <a:ext cx="4778700" cy="322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 (both):  </a:t>
            </a:r>
            <a:r>
              <a:rPr i="1" lang="en" sz="1000" u="sng"/>
              <a:t>Aquatic Entomology</a:t>
            </a:r>
            <a:r>
              <a:rPr i="1" lang="en" sz="1000"/>
              <a:t> by W. Patrick McCafferty, 1998</a:t>
            </a:r>
            <a:endParaRPr i="1" sz="1000"/>
          </a:p>
          <a:p>
            <a:pPr indent="0" lvl="0" marL="0">
              <a:spcBef>
                <a:spcPts val="0"/>
              </a:spcBef>
              <a:spcAft>
                <a:spcPts val="0"/>
              </a:spcAft>
              <a:buNone/>
            </a:pPr>
            <a:r>
              <a:t/>
            </a:r>
            <a:endParaRPr/>
          </a:p>
        </p:txBody>
      </p:sp>
      <p:pic>
        <p:nvPicPr>
          <p:cNvPr id="286" name="Shape 286"/>
          <p:cNvPicPr preferRelativeResize="0"/>
          <p:nvPr/>
        </p:nvPicPr>
        <p:blipFill>
          <a:blip r:embed="rId6">
            <a:alphaModFix/>
          </a:blip>
          <a:stretch>
            <a:fillRect/>
          </a:stretch>
        </p:blipFill>
        <p:spPr>
          <a:xfrm>
            <a:off x="5245850" y="4235450"/>
            <a:ext cx="3810000" cy="2419350"/>
          </a:xfrm>
          <a:prstGeom prst="rect">
            <a:avLst/>
          </a:prstGeom>
          <a:noFill/>
          <a:ln>
            <a:noFill/>
          </a:ln>
        </p:spPr>
      </p:pic>
      <p:pic>
        <p:nvPicPr>
          <p:cNvPr id="287" name="Shape 287"/>
          <p:cNvPicPr preferRelativeResize="0"/>
          <p:nvPr/>
        </p:nvPicPr>
        <p:blipFill>
          <a:blip r:embed="rId7">
            <a:alphaModFix/>
          </a:blip>
          <a:stretch>
            <a:fillRect/>
          </a:stretch>
        </p:blipFill>
        <p:spPr>
          <a:xfrm>
            <a:off x="4480650" y="3237950"/>
            <a:ext cx="2092077" cy="1741312"/>
          </a:xfrm>
          <a:prstGeom prst="rect">
            <a:avLst/>
          </a:prstGeom>
          <a:noFill/>
          <a:ln>
            <a:noFill/>
          </a:ln>
        </p:spPr>
      </p:pic>
      <p:sp>
        <p:nvSpPr>
          <p:cNvPr id="288" name="Shape 288"/>
          <p:cNvSpPr txBox="1"/>
          <p:nvPr/>
        </p:nvSpPr>
        <p:spPr>
          <a:xfrm>
            <a:off x="6702675" y="3440950"/>
            <a:ext cx="1672800" cy="573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Brushlegged Mayfly Nymph</a:t>
            </a:r>
            <a:endParaRPr i="1" sz="1600"/>
          </a:p>
          <a:p>
            <a:pPr indent="0" lvl="0" marL="0">
              <a:spcBef>
                <a:spcPts val="0"/>
              </a:spcBef>
              <a:spcAft>
                <a:spcPts val="0"/>
              </a:spcAft>
              <a:buNone/>
            </a:pPr>
            <a:r>
              <a:t/>
            </a:r>
            <a:endParaRPr/>
          </a:p>
        </p:txBody>
      </p:sp>
      <p:pic>
        <p:nvPicPr>
          <p:cNvPr id="289" name="Shape 289"/>
          <p:cNvPicPr preferRelativeResize="0"/>
          <p:nvPr/>
        </p:nvPicPr>
        <p:blipFill>
          <a:blip r:embed="rId8">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Shape 294"/>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t/>
            </a:r>
            <a:endParaRPr sz="28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800">
                <a:solidFill>
                  <a:srgbClr val="000000"/>
                </a:solidFill>
                <a:latin typeface="Arial"/>
                <a:ea typeface="Arial"/>
                <a:cs typeface="Arial"/>
                <a:sym typeface="Arial"/>
              </a:rPr>
              <a:t>Periphyton - algae on rocks</a:t>
            </a:r>
            <a:endParaRPr sz="2800">
              <a:solidFill>
                <a:srgbClr val="000000"/>
              </a:solidFill>
              <a:latin typeface="Arial"/>
              <a:ea typeface="Arial"/>
              <a:cs typeface="Arial"/>
              <a:sym typeface="Arial"/>
            </a:endParaRPr>
          </a:p>
          <a:p>
            <a:pPr indent="0" lvl="0" marL="0">
              <a:spcBef>
                <a:spcPts val="0"/>
              </a:spcBef>
              <a:spcAft>
                <a:spcPts val="0"/>
              </a:spcAft>
              <a:buNone/>
            </a:pPr>
            <a:r>
              <a:t/>
            </a:r>
            <a:endParaRPr/>
          </a:p>
        </p:txBody>
      </p:sp>
      <p:sp>
        <p:nvSpPr>
          <p:cNvPr id="295" name="Shape 29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Feeding</a:t>
            </a:r>
            <a:endParaRPr/>
          </a:p>
        </p:txBody>
      </p:sp>
      <p:pic>
        <p:nvPicPr>
          <p:cNvPr id="296" name="Shape 296"/>
          <p:cNvPicPr preferRelativeResize="0"/>
          <p:nvPr/>
        </p:nvPicPr>
        <p:blipFill>
          <a:blip r:embed="rId3">
            <a:alphaModFix/>
          </a:blip>
          <a:stretch>
            <a:fillRect/>
          </a:stretch>
        </p:blipFill>
        <p:spPr>
          <a:xfrm>
            <a:off x="269270" y="2703346"/>
            <a:ext cx="4617255" cy="3695013"/>
          </a:xfrm>
          <a:prstGeom prst="rect">
            <a:avLst/>
          </a:prstGeom>
          <a:noFill/>
          <a:ln>
            <a:noFill/>
          </a:ln>
        </p:spPr>
      </p:pic>
      <p:pic>
        <p:nvPicPr>
          <p:cNvPr id="297" name="Shape 297"/>
          <p:cNvPicPr preferRelativeResize="0"/>
          <p:nvPr/>
        </p:nvPicPr>
        <p:blipFill>
          <a:blip r:embed="rId4">
            <a:alphaModFix/>
          </a:blip>
          <a:stretch>
            <a:fillRect/>
          </a:stretch>
        </p:blipFill>
        <p:spPr>
          <a:xfrm>
            <a:off x="5212400" y="1658990"/>
            <a:ext cx="3533775" cy="514350"/>
          </a:xfrm>
          <a:prstGeom prst="rect">
            <a:avLst/>
          </a:prstGeom>
          <a:noFill/>
          <a:ln>
            <a:noFill/>
          </a:ln>
        </p:spPr>
      </p:pic>
      <p:pic>
        <p:nvPicPr>
          <p:cNvPr id="298" name="Shape 298"/>
          <p:cNvPicPr preferRelativeResize="0"/>
          <p:nvPr/>
        </p:nvPicPr>
        <p:blipFill>
          <a:blip r:embed="rId5">
            <a:alphaModFix/>
          </a:blip>
          <a:stretch>
            <a:fillRect/>
          </a:stretch>
        </p:blipFill>
        <p:spPr>
          <a:xfrm>
            <a:off x="4866675" y="2459287"/>
            <a:ext cx="2473902" cy="1939427"/>
          </a:xfrm>
          <a:prstGeom prst="rect">
            <a:avLst/>
          </a:prstGeom>
          <a:noFill/>
          <a:ln>
            <a:noFill/>
          </a:ln>
        </p:spPr>
      </p:pic>
      <p:pic>
        <p:nvPicPr>
          <p:cNvPr id="299" name="Shape 299"/>
          <p:cNvPicPr preferRelativeResize="0"/>
          <p:nvPr/>
        </p:nvPicPr>
        <p:blipFill>
          <a:blip r:embed="rId6">
            <a:alphaModFix/>
          </a:blip>
          <a:stretch>
            <a:fillRect/>
          </a:stretch>
        </p:blipFill>
        <p:spPr>
          <a:xfrm>
            <a:off x="4839275" y="4508477"/>
            <a:ext cx="2501302" cy="1889882"/>
          </a:xfrm>
          <a:prstGeom prst="rect">
            <a:avLst/>
          </a:prstGeom>
          <a:noFill/>
          <a:ln>
            <a:noFill/>
          </a:ln>
        </p:spPr>
      </p:pic>
      <p:sp>
        <p:nvSpPr>
          <p:cNvPr id="300" name="Shape 300"/>
          <p:cNvSpPr txBox="1"/>
          <p:nvPr/>
        </p:nvSpPr>
        <p:spPr>
          <a:xfrm>
            <a:off x="7419525" y="2634600"/>
            <a:ext cx="1469700" cy="406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Water Penny</a:t>
            </a:r>
            <a:endParaRPr i="1" sz="1600"/>
          </a:p>
          <a:p>
            <a:pPr indent="0" lvl="0" marL="0">
              <a:spcBef>
                <a:spcPts val="0"/>
              </a:spcBef>
              <a:spcAft>
                <a:spcPts val="0"/>
              </a:spcAft>
              <a:buNone/>
            </a:pPr>
            <a:r>
              <a:t/>
            </a:r>
            <a:endParaRPr/>
          </a:p>
        </p:txBody>
      </p:sp>
      <p:sp>
        <p:nvSpPr>
          <p:cNvPr id="301" name="Shape 301"/>
          <p:cNvSpPr txBox="1"/>
          <p:nvPr/>
        </p:nvSpPr>
        <p:spPr>
          <a:xfrm>
            <a:off x="7419525" y="3040800"/>
            <a:ext cx="1553100" cy="776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7"/>
              </a:rPr>
              <a:t>http://www.vvm.com/~jevans/sfaquaticinvertebrates/folderaquaticinsects/wpenn.html</a:t>
            </a:r>
            <a:endParaRPr i="1" sz="1000" u="sng">
              <a:solidFill>
                <a:schemeClr val="hlink"/>
              </a:solidFill>
              <a:hlinkClick r:id="rId8"/>
            </a:endParaRPr>
          </a:p>
          <a:p>
            <a:pPr indent="0" lvl="0" marL="0">
              <a:spcBef>
                <a:spcPts val="0"/>
              </a:spcBef>
              <a:spcAft>
                <a:spcPts val="0"/>
              </a:spcAft>
              <a:buNone/>
            </a:pPr>
            <a:r>
              <a:t/>
            </a:r>
            <a:endParaRPr/>
          </a:p>
        </p:txBody>
      </p:sp>
      <p:sp>
        <p:nvSpPr>
          <p:cNvPr id="302" name="Shape 302"/>
          <p:cNvSpPr txBox="1"/>
          <p:nvPr/>
        </p:nvSpPr>
        <p:spPr>
          <a:xfrm>
            <a:off x="7490925" y="4508477"/>
            <a:ext cx="1481700" cy="860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Case-building Caddisfly Larva</a:t>
            </a:r>
            <a:endParaRPr i="1" sz="1600"/>
          </a:p>
          <a:p>
            <a:pPr indent="0" lvl="0" marL="0">
              <a:spcBef>
                <a:spcPts val="0"/>
              </a:spcBef>
              <a:spcAft>
                <a:spcPts val="0"/>
              </a:spcAft>
              <a:buNone/>
            </a:pPr>
            <a:r>
              <a:t/>
            </a:r>
            <a:endParaRPr/>
          </a:p>
        </p:txBody>
      </p:sp>
      <p:sp>
        <p:nvSpPr>
          <p:cNvPr id="303" name="Shape 303"/>
          <p:cNvSpPr txBox="1"/>
          <p:nvPr/>
        </p:nvSpPr>
        <p:spPr>
          <a:xfrm>
            <a:off x="7503175" y="5531800"/>
            <a:ext cx="1445700" cy="896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rgbClr val="000099"/>
                </a:solidFill>
              </a:rPr>
              <a:t>www.rollanet.org/~streams/ macroinv/caddiscase.jpg</a:t>
            </a:r>
            <a:endParaRPr i="1" sz="1000" u="sng">
              <a:solidFill>
                <a:srgbClr val="000099"/>
              </a:solidFill>
            </a:endParaRPr>
          </a:p>
          <a:p>
            <a:pPr indent="0" lvl="0" marL="0">
              <a:spcBef>
                <a:spcPts val="0"/>
              </a:spcBef>
              <a:spcAft>
                <a:spcPts val="0"/>
              </a:spcAft>
              <a:buNone/>
            </a:pPr>
            <a:r>
              <a:t/>
            </a:r>
            <a:endParaRPr/>
          </a:p>
        </p:txBody>
      </p:sp>
      <p:sp>
        <p:nvSpPr>
          <p:cNvPr id="304" name="Shape 304"/>
          <p:cNvSpPr txBox="1"/>
          <p:nvPr/>
        </p:nvSpPr>
        <p:spPr>
          <a:xfrm>
            <a:off x="457200" y="6338634"/>
            <a:ext cx="4432500" cy="418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 Source:  </a:t>
            </a:r>
            <a:r>
              <a:rPr i="1" lang="en" sz="1000" u="sng"/>
              <a:t>Stream Ecology: Structure and Function of Running Waters</a:t>
            </a:r>
            <a:r>
              <a:rPr i="1" lang="en" sz="1000"/>
              <a:t> by J. David Allan, 1995.</a:t>
            </a:r>
            <a:endParaRPr i="1" sz="1000"/>
          </a:p>
          <a:p>
            <a:pPr indent="0" lvl="0" marL="0">
              <a:spcBef>
                <a:spcPts val="0"/>
              </a:spcBef>
              <a:spcAft>
                <a:spcPts val="0"/>
              </a:spcAft>
              <a:buNone/>
            </a:pPr>
            <a:r>
              <a:t/>
            </a:r>
            <a:endParaRPr/>
          </a:p>
        </p:txBody>
      </p:sp>
      <p:pic>
        <p:nvPicPr>
          <p:cNvPr id="305" name="Shape 305"/>
          <p:cNvPicPr preferRelativeResize="0"/>
          <p:nvPr/>
        </p:nvPicPr>
        <p:blipFill>
          <a:blip r:embed="rId9">
            <a:alphaModFix/>
          </a:blip>
          <a:stretch>
            <a:fillRect/>
          </a:stretch>
        </p:blipFill>
        <p:spPr>
          <a:xfrm>
            <a:off x="8519995" y="6201382"/>
            <a:ext cx="522903" cy="5229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Shape 310"/>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11" name="Shape 311"/>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Feeding</a:t>
            </a:r>
            <a:endParaRPr/>
          </a:p>
        </p:txBody>
      </p:sp>
      <p:pic>
        <p:nvPicPr>
          <p:cNvPr id="312" name="Shape 312"/>
          <p:cNvPicPr preferRelativeResize="0"/>
          <p:nvPr/>
        </p:nvPicPr>
        <p:blipFill>
          <a:blip r:embed="rId3">
            <a:alphaModFix/>
          </a:blip>
          <a:stretch>
            <a:fillRect/>
          </a:stretch>
        </p:blipFill>
        <p:spPr>
          <a:xfrm>
            <a:off x="5042125" y="1551465"/>
            <a:ext cx="3524250" cy="552450"/>
          </a:xfrm>
          <a:prstGeom prst="rect">
            <a:avLst/>
          </a:prstGeom>
          <a:noFill/>
          <a:ln>
            <a:noFill/>
          </a:ln>
        </p:spPr>
      </p:pic>
      <p:pic>
        <p:nvPicPr>
          <p:cNvPr id="313" name="Shape 313"/>
          <p:cNvPicPr preferRelativeResize="0"/>
          <p:nvPr/>
        </p:nvPicPr>
        <p:blipFill>
          <a:blip r:embed="rId4">
            <a:alphaModFix/>
          </a:blip>
          <a:stretch>
            <a:fillRect/>
          </a:stretch>
        </p:blipFill>
        <p:spPr>
          <a:xfrm>
            <a:off x="2589750" y="2246200"/>
            <a:ext cx="4124325" cy="1771650"/>
          </a:xfrm>
          <a:prstGeom prst="rect">
            <a:avLst/>
          </a:prstGeom>
          <a:noFill/>
          <a:ln>
            <a:noFill/>
          </a:ln>
        </p:spPr>
      </p:pic>
      <p:pic>
        <p:nvPicPr>
          <p:cNvPr id="314" name="Shape 314"/>
          <p:cNvPicPr preferRelativeResize="0"/>
          <p:nvPr/>
        </p:nvPicPr>
        <p:blipFill>
          <a:blip r:embed="rId5">
            <a:alphaModFix/>
          </a:blip>
          <a:stretch>
            <a:fillRect/>
          </a:stretch>
        </p:blipFill>
        <p:spPr>
          <a:xfrm>
            <a:off x="7013800" y="2246200"/>
            <a:ext cx="1552575" cy="1924050"/>
          </a:xfrm>
          <a:prstGeom prst="rect">
            <a:avLst/>
          </a:prstGeom>
          <a:noFill/>
          <a:ln>
            <a:noFill/>
          </a:ln>
        </p:spPr>
      </p:pic>
      <p:pic>
        <p:nvPicPr>
          <p:cNvPr id="315" name="Shape 315"/>
          <p:cNvPicPr preferRelativeResize="0"/>
          <p:nvPr/>
        </p:nvPicPr>
        <p:blipFill>
          <a:blip r:embed="rId6">
            <a:alphaModFix/>
          </a:blip>
          <a:stretch>
            <a:fillRect/>
          </a:stretch>
        </p:blipFill>
        <p:spPr>
          <a:xfrm>
            <a:off x="650625" y="4107600"/>
            <a:ext cx="4953000" cy="2324100"/>
          </a:xfrm>
          <a:prstGeom prst="rect">
            <a:avLst/>
          </a:prstGeom>
          <a:noFill/>
          <a:ln>
            <a:noFill/>
          </a:ln>
        </p:spPr>
      </p:pic>
      <p:sp>
        <p:nvSpPr>
          <p:cNvPr id="316" name="Shape 316"/>
          <p:cNvSpPr txBox="1"/>
          <p:nvPr/>
        </p:nvSpPr>
        <p:spPr>
          <a:xfrm>
            <a:off x="5707875" y="6061200"/>
            <a:ext cx="1923600" cy="370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Giant Water Bug</a:t>
            </a:r>
            <a:endParaRPr i="1" sz="1600"/>
          </a:p>
          <a:p>
            <a:pPr indent="0" lvl="0" marL="0">
              <a:spcBef>
                <a:spcPts val="0"/>
              </a:spcBef>
              <a:spcAft>
                <a:spcPts val="0"/>
              </a:spcAft>
              <a:buNone/>
            </a:pPr>
            <a:r>
              <a:t/>
            </a:r>
            <a:endParaRPr/>
          </a:p>
        </p:txBody>
      </p:sp>
      <p:sp>
        <p:nvSpPr>
          <p:cNvPr id="317" name="Shape 317"/>
          <p:cNvSpPr txBox="1"/>
          <p:nvPr/>
        </p:nvSpPr>
        <p:spPr>
          <a:xfrm>
            <a:off x="6750475" y="4247575"/>
            <a:ext cx="1923600" cy="370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Giant Water Bug</a:t>
            </a:r>
            <a:endParaRPr i="1" sz="1600"/>
          </a:p>
          <a:p>
            <a:pPr indent="0" lvl="0" marL="0" rtl="0">
              <a:spcBef>
                <a:spcPts val="0"/>
              </a:spcBef>
              <a:spcAft>
                <a:spcPts val="0"/>
              </a:spcAft>
              <a:buNone/>
            </a:pPr>
            <a:r>
              <a:t/>
            </a:r>
            <a:endParaRPr/>
          </a:p>
        </p:txBody>
      </p:sp>
      <p:sp>
        <p:nvSpPr>
          <p:cNvPr id="318" name="Shape 318"/>
          <p:cNvSpPr txBox="1"/>
          <p:nvPr/>
        </p:nvSpPr>
        <p:spPr>
          <a:xfrm>
            <a:off x="845250" y="3632125"/>
            <a:ext cx="1744500" cy="370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Dragonfly Larva</a:t>
            </a:r>
            <a:endParaRPr i="1" sz="1600"/>
          </a:p>
          <a:p>
            <a:pPr indent="0" lvl="0" marL="0">
              <a:spcBef>
                <a:spcPts val="0"/>
              </a:spcBef>
              <a:spcAft>
                <a:spcPts val="0"/>
              </a:spcAft>
              <a:buNone/>
            </a:pPr>
            <a:r>
              <a:t/>
            </a:r>
            <a:endParaRPr/>
          </a:p>
        </p:txBody>
      </p:sp>
      <p:sp>
        <p:nvSpPr>
          <p:cNvPr id="319" name="Shape 319"/>
          <p:cNvSpPr txBox="1"/>
          <p:nvPr/>
        </p:nvSpPr>
        <p:spPr>
          <a:xfrm>
            <a:off x="6475675" y="4618075"/>
            <a:ext cx="2473200" cy="334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7"/>
              </a:rPr>
              <a:t>http://bruinbooks.com/giantwaterbug.htm</a:t>
            </a:r>
            <a:endParaRPr i="1" sz="1000" u="sng">
              <a:solidFill>
                <a:schemeClr val="hlink"/>
              </a:solidFill>
              <a:hlinkClick r:id="rId8"/>
            </a:endParaRPr>
          </a:p>
          <a:p>
            <a:pPr indent="0" lvl="0" marL="0">
              <a:spcBef>
                <a:spcPts val="0"/>
              </a:spcBef>
              <a:spcAft>
                <a:spcPts val="0"/>
              </a:spcAft>
              <a:buNone/>
            </a:pPr>
            <a:r>
              <a:t/>
            </a:r>
            <a:endParaRPr/>
          </a:p>
        </p:txBody>
      </p:sp>
      <p:sp>
        <p:nvSpPr>
          <p:cNvPr id="320" name="Shape 320"/>
          <p:cNvSpPr txBox="1"/>
          <p:nvPr/>
        </p:nvSpPr>
        <p:spPr>
          <a:xfrm>
            <a:off x="677775" y="6431700"/>
            <a:ext cx="5030100" cy="262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 (two above):  </a:t>
            </a:r>
            <a:r>
              <a:rPr i="1" lang="en" sz="1000" u="sng"/>
              <a:t>Aquatic Entomology</a:t>
            </a:r>
            <a:r>
              <a:rPr i="1" lang="en" sz="1000"/>
              <a:t> by W. Patrick McCafferty, 1998</a:t>
            </a:r>
            <a:endParaRPr i="1" sz="1000"/>
          </a:p>
          <a:p>
            <a:pPr indent="0" lvl="0" marL="0">
              <a:spcBef>
                <a:spcPts val="0"/>
              </a:spcBef>
              <a:spcAft>
                <a:spcPts val="0"/>
              </a:spcAft>
              <a:buNone/>
            </a:pPr>
            <a:r>
              <a:t/>
            </a:r>
            <a:endParaRPr/>
          </a:p>
        </p:txBody>
      </p:sp>
      <p:pic>
        <p:nvPicPr>
          <p:cNvPr id="321" name="Shape 321"/>
          <p:cNvPicPr preferRelativeResize="0"/>
          <p:nvPr/>
        </p:nvPicPr>
        <p:blipFill>
          <a:blip r:embed="rId9">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Shape 326"/>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Aquatic Food Web</a:t>
            </a:r>
            <a:endParaRPr/>
          </a:p>
        </p:txBody>
      </p:sp>
      <p:sp>
        <p:nvSpPr>
          <p:cNvPr id="327" name="Shape 32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Feeding</a:t>
            </a:r>
            <a:endParaRPr/>
          </a:p>
        </p:txBody>
      </p:sp>
      <p:pic>
        <p:nvPicPr>
          <p:cNvPr id="328" name="Shape 328"/>
          <p:cNvPicPr preferRelativeResize="0"/>
          <p:nvPr/>
        </p:nvPicPr>
        <p:blipFill>
          <a:blip r:embed="rId3">
            <a:alphaModFix/>
          </a:blip>
          <a:stretch>
            <a:fillRect/>
          </a:stretch>
        </p:blipFill>
        <p:spPr>
          <a:xfrm>
            <a:off x="1165040" y="2384270"/>
            <a:ext cx="6635935" cy="4240905"/>
          </a:xfrm>
          <a:prstGeom prst="rect">
            <a:avLst/>
          </a:prstGeom>
          <a:noFill/>
          <a:ln>
            <a:noFill/>
          </a:ln>
        </p:spPr>
      </p:pic>
      <p:pic>
        <p:nvPicPr>
          <p:cNvPr id="329" name="Shape 329"/>
          <p:cNvPicPr preferRelativeResize="0"/>
          <p:nvPr/>
        </p:nvPicPr>
        <p:blipFill>
          <a:blip r:embed="rId4">
            <a:alphaModFix/>
          </a:blip>
          <a:stretch>
            <a:fillRect/>
          </a:stretch>
        </p:blipFill>
        <p:spPr>
          <a:xfrm>
            <a:off x="4851050" y="1600338"/>
            <a:ext cx="3533775" cy="581025"/>
          </a:xfrm>
          <a:prstGeom prst="rect">
            <a:avLst/>
          </a:prstGeom>
          <a:noFill/>
          <a:ln>
            <a:noFill/>
          </a:ln>
        </p:spPr>
      </p:pic>
      <p:pic>
        <p:nvPicPr>
          <p:cNvPr id="330" name="Shape 330"/>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Shape 335"/>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36" name="Shape 33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a:t>
            </a:r>
            <a:endParaRPr/>
          </a:p>
        </p:txBody>
      </p:sp>
      <p:pic>
        <p:nvPicPr>
          <p:cNvPr id="337" name="Shape 337"/>
          <p:cNvPicPr preferRelativeResize="0"/>
          <p:nvPr/>
        </p:nvPicPr>
        <p:blipFill>
          <a:blip r:embed="rId3">
            <a:alphaModFix/>
          </a:blip>
          <a:stretch>
            <a:fillRect/>
          </a:stretch>
        </p:blipFill>
        <p:spPr>
          <a:xfrm>
            <a:off x="236025" y="1600338"/>
            <a:ext cx="3457575" cy="571500"/>
          </a:xfrm>
          <a:prstGeom prst="rect">
            <a:avLst/>
          </a:prstGeom>
          <a:noFill/>
          <a:ln>
            <a:noFill/>
          </a:ln>
        </p:spPr>
      </p:pic>
      <p:sp>
        <p:nvSpPr>
          <p:cNvPr id="338" name="Shape 338"/>
          <p:cNvSpPr txBox="1"/>
          <p:nvPr/>
        </p:nvSpPr>
        <p:spPr>
          <a:xfrm>
            <a:off x="5424275" y="1641138"/>
            <a:ext cx="2174400" cy="489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Cling to rocks</a:t>
            </a:r>
            <a:endParaRPr sz="2400"/>
          </a:p>
          <a:p>
            <a:pPr indent="0" lvl="0" marL="0">
              <a:spcBef>
                <a:spcPts val="0"/>
              </a:spcBef>
              <a:spcAft>
                <a:spcPts val="0"/>
              </a:spcAft>
              <a:buNone/>
            </a:pPr>
            <a:r>
              <a:t/>
            </a:r>
            <a:endParaRPr/>
          </a:p>
        </p:txBody>
      </p:sp>
      <p:pic>
        <p:nvPicPr>
          <p:cNvPr id="339" name="Shape 339"/>
          <p:cNvPicPr preferRelativeResize="0"/>
          <p:nvPr/>
        </p:nvPicPr>
        <p:blipFill>
          <a:blip r:embed="rId4">
            <a:alphaModFix/>
          </a:blip>
          <a:stretch>
            <a:fillRect/>
          </a:stretch>
        </p:blipFill>
        <p:spPr>
          <a:xfrm>
            <a:off x="507302" y="2706275"/>
            <a:ext cx="2664124" cy="1216941"/>
          </a:xfrm>
          <a:prstGeom prst="rect">
            <a:avLst/>
          </a:prstGeom>
          <a:noFill/>
          <a:ln>
            <a:noFill/>
          </a:ln>
        </p:spPr>
      </p:pic>
      <p:sp>
        <p:nvSpPr>
          <p:cNvPr id="340" name="Shape 340"/>
          <p:cNvSpPr txBox="1"/>
          <p:nvPr/>
        </p:nvSpPr>
        <p:spPr>
          <a:xfrm>
            <a:off x="457200" y="4432475"/>
            <a:ext cx="2425200" cy="453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100" u="sng">
                <a:solidFill>
                  <a:schemeClr val="hlink"/>
                </a:solidFill>
                <a:hlinkClick r:id="rId5"/>
              </a:rPr>
              <a:t>http://www.pbase.com/tmurray74/image/59792311</a:t>
            </a:r>
            <a:endParaRPr/>
          </a:p>
        </p:txBody>
      </p:sp>
      <p:sp>
        <p:nvSpPr>
          <p:cNvPr id="341" name="Shape 341"/>
          <p:cNvSpPr txBox="1"/>
          <p:nvPr/>
        </p:nvSpPr>
        <p:spPr>
          <a:xfrm>
            <a:off x="561550" y="4121975"/>
            <a:ext cx="1577100" cy="310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Fishfly Larva</a:t>
            </a:r>
            <a:endParaRPr/>
          </a:p>
        </p:txBody>
      </p:sp>
      <p:pic>
        <p:nvPicPr>
          <p:cNvPr id="342" name="Shape 342"/>
          <p:cNvPicPr preferRelativeResize="0"/>
          <p:nvPr/>
        </p:nvPicPr>
        <p:blipFill>
          <a:blip r:embed="rId6">
            <a:alphaModFix/>
          </a:blip>
          <a:stretch>
            <a:fillRect/>
          </a:stretch>
        </p:blipFill>
        <p:spPr>
          <a:xfrm>
            <a:off x="3431279" y="2344378"/>
            <a:ext cx="2496491" cy="1419137"/>
          </a:xfrm>
          <a:prstGeom prst="rect">
            <a:avLst/>
          </a:prstGeom>
          <a:noFill/>
          <a:ln>
            <a:noFill/>
          </a:ln>
        </p:spPr>
      </p:pic>
      <p:pic>
        <p:nvPicPr>
          <p:cNvPr id="343" name="Shape 343"/>
          <p:cNvPicPr preferRelativeResize="0"/>
          <p:nvPr/>
        </p:nvPicPr>
        <p:blipFill>
          <a:blip r:embed="rId7">
            <a:alphaModFix/>
          </a:blip>
          <a:stretch>
            <a:fillRect/>
          </a:stretch>
        </p:blipFill>
        <p:spPr>
          <a:xfrm>
            <a:off x="6344525" y="2706275"/>
            <a:ext cx="2152650" cy="1695450"/>
          </a:xfrm>
          <a:prstGeom prst="rect">
            <a:avLst/>
          </a:prstGeom>
          <a:noFill/>
          <a:ln>
            <a:noFill/>
          </a:ln>
        </p:spPr>
      </p:pic>
      <p:pic>
        <p:nvPicPr>
          <p:cNvPr id="344" name="Shape 344"/>
          <p:cNvPicPr preferRelativeResize="0"/>
          <p:nvPr/>
        </p:nvPicPr>
        <p:blipFill>
          <a:blip r:embed="rId8">
            <a:alphaModFix/>
          </a:blip>
          <a:stretch>
            <a:fillRect/>
          </a:stretch>
        </p:blipFill>
        <p:spPr>
          <a:xfrm>
            <a:off x="3114675" y="4401725"/>
            <a:ext cx="2914650" cy="1943100"/>
          </a:xfrm>
          <a:prstGeom prst="rect">
            <a:avLst/>
          </a:prstGeom>
          <a:noFill/>
          <a:ln>
            <a:noFill/>
          </a:ln>
        </p:spPr>
      </p:pic>
      <p:sp>
        <p:nvSpPr>
          <p:cNvPr id="345" name="Shape 345"/>
          <p:cNvSpPr txBox="1"/>
          <p:nvPr/>
        </p:nvSpPr>
        <p:spPr>
          <a:xfrm>
            <a:off x="3249782" y="3548465"/>
            <a:ext cx="2999100" cy="716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Mayfly nymph</a:t>
            </a:r>
            <a:r>
              <a:rPr i="1" lang="en"/>
              <a:t> </a:t>
            </a:r>
            <a:r>
              <a:rPr i="1" lang="en" sz="2800"/>
              <a:t> </a:t>
            </a:r>
            <a:r>
              <a:rPr i="1" lang="en" sz="1200" u="sng">
                <a:solidFill>
                  <a:schemeClr val="hlink"/>
                </a:solidFill>
                <a:hlinkClick r:id="rId9"/>
              </a:rPr>
              <a:t>http://www.wwf.org.nz/earthsaver/es_18.cfm</a:t>
            </a:r>
            <a:endParaRPr i="1" sz="1200" u="sng">
              <a:solidFill>
                <a:schemeClr val="hlink"/>
              </a:solidFill>
              <a:hlinkClick r:id="rId10"/>
            </a:endParaRPr>
          </a:p>
          <a:p>
            <a:pPr indent="0" lvl="0" marL="0">
              <a:spcBef>
                <a:spcPts val="0"/>
              </a:spcBef>
              <a:spcAft>
                <a:spcPts val="0"/>
              </a:spcAft>
              <a:buNone/>
            </a:pPr>
            <a:r>
              <a:t/>
            </a:r>
            <a:endParaRPr/>
          </a:p>
        </p:txBody>
      </p:sp>
      <p:sp>
        <p:nvSpPr>
          <p:cNvPr id="346" name="Shape 346"/>
          <p:cNvSpPr txBox="1"/>
          <p:nvPr/>
        </p:nvSpPr>
        <p:spPr>
          <a:xfrm>
            <a:off x="6487625" y="4504300"/>
            <a:ext cx="2413500" cy="1146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Water Penny</a:t>
            </a:r>
            <a:endParaRPr i="1" sz="1600"/>
          </a:p>
          <a:p>
            <a:pPr indent="0" lvl="0" marL="0" rtl="0">
              <a:lnSpc>
                <a:spcPct val="115000"/>
              </a:lnSpc>
              <a:spcBef>
                <a:spcPts val="0"/>
              </a:spcBef>
              <a:spcAft>
                <a:spcPts val="0"/>
              </a:spcAft>
              <a:buNone/>
            </a:pPr>
            <a:r>
              <a:rPr i="1" lang="en" sz="1000" u="sng">
                <a:solidFill>
                  <a:schemeClr val="hlink"/>
                </a:solidFill>
                <a:hlinkClick r:id="rId11"/>
              </a:rPr>
              <a:t>http://www.vvm.com/~jevans/sfaquaticinvertebrates/folderaquaticinsects/wpenn.html</a:t>
            </a:r>
            <a:endParaRPr i="1" sz="1000" u="sng">
              <a:solidFill>
                <a:schemeClr val="hlink"/>
              </a:solidFill>
              <a:hlinkClick r:id="rId12"/>
            </a:endParaRPr>
          </a:p>
          <a:p>
            <a:pPr indent="0" lvl="0" marL="0">
              <a:spcBef>
                <a:spcPts val="0"/>
              </a:spcBef>
              <a:spcAft>
                <a:spcPts val="0"/>
              </a:spcAft>
              <a:buNone/>
            </a:pPr>
            <a:r>
              <a:t/>
            </a:r>
            <a:endParaRPr/>
          </a:p>
        </p:txBody>
      </p:sp>
      <p:sp>
        <p:nvSpPr>
          <p:cNvPr id="347" name="Shape 347"/>
          <p:cNvSpPr txBox="1"/>
          <p:nvPr/>
        </p:nvSpPr>
        <p:spPr>
          <a:xfrm>
            <a:off x="1385925" y="5938025"/>
            <a:ext cx="1744200" cy="358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Stonefly Nymph</a:t>
            </a:r>
            <a:endParaRPr i="1" sz="1600"/>
          </a:p>
          <a:p>
            <a:pPr indent="0" lvl="0" marL="0">
              <a:spcBef>
                <a:spcPts val="0"/>
              </a:spcBef>
              <a:spcAft>
                <a:spcPts val="0"/>
              </a:spcAft>
              <a:buNone/>
            </a:pPr>
            <a:r>
              <a:t/>
            </a:r>
            <a:endParaRPr/>
          </a:p>
        </p:txBody>
      </p:sp>
      <p:sp>
        <p:nvSpPr>
          <p:cNvPr id="348" name="Shape 348"/>
          <p:cNvSpPr txBox="1"/>
          <p:nvPr/>
        </p:nvSpPr>
        <p:spPr>
          <a:xfrm>
            <a:off x="2986914" y="6427875"/>
            <a:ext cx="3261600" cy="322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13"/>
              </a:rPr>
              <a:t>http://www.fishing-in-wales.com/wildlife/insects/stonefly/</a:t>
            </a:r>
            <a:endParaRPr i="1" sz="1000" u="sng">
              <a:solidFill>
                <a:schemeClr val="hlink"/>
              </a:solidFill>
              <a:hlinkClick r:id="rId14"/>
            </a:endParaRPr>
          </a:p>
          <a:p>
            <a:pPr indent="0" lvl="0" marL="0">
              <a:spcBef>
                <a:spcPts val="0"/>
              </a:spcBef>
              <a:spcAft>
                <a:spcPts val="0"/>
              </a:spcAft>
              <a:buNone/>
            </a:pPr>
            <a:r>
              <a:t/>
            </a:r>
            <a:endParaRPr/>
          </a:p>
        </p:txBody>
      </p:sp>
      <p:pic>
        <p:nvPicPr>
          <p:cNvPr id="349" name="Shape 349"/>
          <p:cNvPicPr preferRelativeResize="0"/>
          <p:nvPr/>
        </p:nvPicPr>
        <p:blipFill>
          <a:blip r:embed="rId1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55" name="Shape 35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 </a:t>
            </a:r>
            <a:endParaRPr/>
          </a:p>
        </p:txBody>
      </p:sp>
      <p:pic>
        <p:nvPicPr>
          <p:cNvPr id="356" name="Shape 356"/>
          <p:cNvPicPr preferRelativeResize="0"/>
          <p:nvPr/>
        </p:nvPicPr>
        <p:blipFill>
          <a:blip r:embed="rId3">
            <a:alphaModFix/>
          </a:blip>
          <a:stretch>
            <a:fillRect/>
          </a:stretch>
        </p:blipFill>
        <p:spPr>
          <a:xfrm>
            <a:off x="236025" y="1789225"/>
            <a:ext cx="3457575" cy="571500"/>
          </a:xfrm>
          <a:prstGeom prst="rect">
            <a:avLst/>
          </a:prstGeom>
          <a:noFill/>
          <a:ln>
            <a:noFill/>
          </a:ln>
        </p:spPr>
      </p:pic>
      <p:sp>
        <p:nvSpPr>
          <p:cNvPr id="357" name="Shape 357"/>
          <p:cNvSpPr txBox="1"/>
          <p:nvPr/>
        </p:nvSpPr>
        <p:spPr>
          <a:xfrm>
            <a:off x="4325075" y="1828000"/>
            <a:ext cx="4372800" cy="1230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Burrow in soft, sandy, silty bottoms found in pools or under rocks. </a:t>
            </a:r>
            <a:endParaRPr sz="2400"/>
          </a:p>
          <a:p>
            <a:pPr indent="0" lvl="0" marL="0">
              <a:spcBef>
                <a:spcPts val="0"/>
              </a:spcBef>
              <a:spcAft>
                <a:spcPts val="0"/>
              </a:spcAft>
              <a:buNone/>
            </a:pPr>
            <a:r>
              <a:t/>
            </a:r>
            <a:endParaRPr/>
          </a:p>
        </p:txBody>
      </p:sp>
      <p:pic>
        <p:nvPicPr>
          <p:cNvPr id="358" name="Shape 358"/>
          <p:cNvPicPr preferRelativeResize="0"/>
          <p:nvPr/>
        </p:nvPicPr>
        <p:blipFill>
          <a:blip r:embed="rId4">
            <a:alphaModFix/>
          </a:blip>
          <a:stretch>
            <a:fillRect/>
          </a:stretch>
        </p:blipFill>
        <p:spPr>
          <a:xfrm>
            <a:off x="250900" y="2539050"/>
            <a:ext cx="3829050" cy="3505200"/>
          </a:xfrm>
          <a:prstGeom prst="rect">
            <a:avLst/>
          </a:prstGeom>
          <a:noFill/>
          <a:ln>
            <a:noFill/>
          </a:ln>
        </p:spPr>
      </p:pic>
      <p:pic>
        <p:nvPicPr>
          <p:cNvPr id="359" name="Shape 359"/>
          <p:cNvPicPr preferRelativeResize="0"/>
          <p:nvPr/>
        </p:nvPicPr>
        <p:blipFill>
          <a:blip r:embed="rId5">
            <a:alphaModFix/>
          </a:blip>
          <a:stretch>
            <a:fillRect/>
          </a:stretch>
        </p:blipFill>
        <p:spPr>
          <a:xfrm>
            <a:off x="2834800" y="5244975"/>
            <a:ext cx="2286000" cy="1304925"/>
          </a:xfrm>
          <a:prstGeom prst="rect">
            <a:avLst/>
          </a:prstGeom>
          <a:noFill/>
          <a:ln>
            <a:noFill/>
          </a:ln>
        </p:spPr>
      </p:pic>
      <p:sp>
        <p:nvSpPr>
          <p:cNvPr id="360" name="Shape 360"/>
          <p:cNvSpPr txBox="1"/>
          <p:nvPr/>
        </p:nvSpPr>
        <p:spPr>
          <a:xfrm>
            <a:off x="4325075" y="4779075"/>
            <a:ext cx="2748300" cy="465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Burrowing Mayfly Nymphs</a:t>
            </a:r>
            <a:endParaRPr i="1" sz="1600"/>
          </a:p>
          <a:p>
            <a:pPr indent="0" lvl="0" marL="0">
              <a:spcBef>
                <a:spcPts val="0"/>
              </a:spcBef>
              <a:spcAft>
                <a:spcPts val="0"/>
              </a:spcAft>
              <a:buNone/>
            </a:pPr>
            <a:r>
              <a:t/>
            </a:r>
            <a:endParaRPr/>
          </a:p>
        </p:txBody>
      </p:sp>
      <p:sp>
        <p:nvSpPr>
          <p:cNvPr id="361" name="Shape 361"/>
          <p:cNvSpPr txBox="1"/>
          <p:nvPr/>
        </p:nvSpPr>
        <p:spPr>
          <a:xfrm>
            <a:off x="179200" y="6212825"/>
            <a:ext cx="2712300" cy="501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6"/>
              </a:rPr>
              <a:t>http://aquat1.ifas.ufl.edu/gallery4.html</a:t>
            </a:r>
            <a:endParaRPr i="1" sz="1000" u="sng">
              <a:solidFill>
                <a:schemeClr val="hlink"/>
              </a:solidFill>
              <a:hlinkClick r:id="rId7"/>
            </a:endParaRPr>
          </a:p>
          <a:p>
            <a:pPr indent="0" lvl="0" marL="0" rtl="0">
              <a:lnSpc>
                <a:spcPct val="115000"/>
              </a:lnSpc>
              <a:spcBef>
                <a:spcPts val="0"/>
              </a:spcBef>
              <a:spcAft>
                <a:spcPts val="0"/>
              </a:spcAft>
              <a:buNone/>
            </a:pPr>
            <a:r>
              <a:rPr i="1" lang="en" sz="1000" u="sng">
                <a:solidFill>
                  <a:schemeClr val="hlink"/>
                </a:solidFill>
                <a:hlinkClick r:id="rId8"/>
              </a:rPr>
              <a:t>http://sherpaguides.com/georgia/flint_river/wildnotes/</a:t>
            </a:r>
            <a:endParaRPr i="1" sz="1000" u="sng">
              <a:solidFill>
                <a:schemeClr val="hlink"/>
              </a:solidFill>
              <a:hlinkClick r:id="rId9"/>
            </a:endParaRPr>
          </a:p>
          <a:p>
            <a:pPr indent="0" lvl="0" marL="0">
              <a:spcBef>
                <a:spcPts val="0"/>
              </a:spcBef>
              <a:spcAft>
                <a:spcPts val="0"/>
              </a:spcAft>
              <a:buNone/>
            </a:pPr>
            <a:r>
              <a:t/>
            </a:r>
            <a:endParaRPr/>
          </a:p>
        </p:txBody>
      </p:sp>
      <p:pic>
        <p:nvPicPr>
          <p:cNvPr id="362" name="Shape 362"/>
          <p:cNvPicPr preferRelativeResize="0"/>
          <p:nvPr/>
        </p:nvPicPr>
        <p:blipFill>
          <a:blip r:embed="rId10">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Shape 367"/>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68" name="Shape 368"/>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a:t>
            </a:r>
            <a:endParaRPr/>
          </a:p>
        </p:txBody>
      </p:sp>
      <p:pic>
        <p:nvPicPr>
          <p:cNvPr id="369" name="Shape 369"/>
          <p:cNvPicPr preferRelativeResize="0"/>
          <p:nvPr/>
        </p:nvPicPr>
        <p:blipFill>
          <a:blip r:embed="rId3">
            <a:alphaModFix/>
          </a:blip>
          <a:stretch>
            <a:fillRect/>
          </a:stretch>
        </p:blipFill>
        <p:spPr>
          <a:xfrm>
            <a:off x="457200" y="1658990"/>
            <a:ext cx="3457575" cy="590550"/>
          </a:xfrm>
          <a:prstGeom prst="rect">
            <a:avLst/>
          </a:prstGeom>
          <a:noFill/>
          <a:ln>
            <a:noFill/>
          </a:ln>
        </p:spPr>
      </p:pic>
      <p:sp>
        <p:nvSpPr>
          <p:cNvPr id="370" name="Shape 370"/>
          <p:cNvSpPr txBox="1"/>
          <p:nvPr/>
        </p:nvSpPr>
        <p:spPr>
          <a:xfrm>
            <a:off x="4420650" y="1624900"/>
            <a:ext cx="4146000" cy="860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Move around on top of, below, or between rocks.</a:t>
            </a:r>
            <a:endParaRPr sz="2400"/>
          </a:p>
          <a:p>
            <a:pPr indent="0" lvl="0" marL="0">
              <a:spcBef>
                <a:spcPts val="0"/>
              </a:spcBef>
              <a:spcAft>
                <a:spcPts val="0"/>
              </a:spcAft>
              <a:buNone/>
            </a:pPr>
            <a:r>
              <a:t/>
            </a:r>
            <a:endParaRPr/>
          </a:p>
        </p:txBody>
      </p:sp>
      <p:pic>
        <p:nvPicPr>
          <p:cNvPr id="371" name="Shape 371"/>
          <p:cNvPicPr preferRelativeResize="0"/>
          <p:nvPr/>
        </p:nvPicPr>
        <p:blipFill>
          <a:blip r:embed="rId4">
            <a:alphaModFix/>
          </a:blip>
          <a:stretch>
            <a:fillRect/>
          </a:stretch>
        </p:blipFill>
        <p:spPr>
          <a:xfrm>
            <a:off x="732000" y="2485000"/>
            <a:ext cx="2609850" cy="1752600"/>
          </a:xfrm>
          <a:prstGeom prst="rect">
            <a:avLst/>
          </a:prstGeom>
          <a:noFill/>
          <a:ln>
            <a:noFill/>
          </a:ln>
        </p:spPr>
      </p:pic>
      <p:pic>
        <p:nvPicPr>
          <p:cNvPr id="372" name="Shape 372"/>
          <p:cNvPicPr preferRelativeResize="0"/>
          <p:nvPr/>
        </p:nvPicPr>
        <p:blipFill>
          <a:blip r:embed="rId5">
            <a:alphaModFix/>
          </a:blip>
          <a:stretch>
            <a:fillRect/>
          </a:stretch>
        </p:blipFill>
        <p:spPr>
          <a:xfrm>
            <a:off x="3914775" y="2480238"/>
            <a:ext cx="2333625" cy="1762125"/>
          </a:xfrm>
          <a:prstGeom prst="rect">
            <a:avLst/>
          </a:prstGeom>
          <a:noFill/>
          <a:ln>
            <a:noFill/>
          </a:ln>
        </p:spPr>
      </p:pic>
      <p:pic>
        <p:nvPicPr>
          <p:cNvPr id="373" name="Shape 373"/>
          <p:cNvPicPr preferRelativeResize="0"/>
          <p:nvPr/>
        </p:nvPicPr>
        <p:blipFill>
          <a:blip r:embed="rId6">
            <a:alphaModFix/>
          </a:blip>
          <a:stretch>
            <a:fillRect/>
          </a:stretch>
        </p:blipFill>
        <p:spPr>
          <a:xfrm>
            <a:off x="993151" y="4310475"/>
            <a:ext cx="4789282" cy="2330155"/>
          </a:xfrm>
          <a:prstGeom prst="rect">
            <a:avLst/>
          </a:prstGeom>
          <a:noFill/>
          <a:ln>
            <a:noFill/>
          </a:ln>
        </p:spPr>
      </p:pic>
      <p:sp>
        <p:nvSpPr>
          <p:cNvPr id="374" name="Shape 374"/>
          <p:cNvSpPr txBox="1"/>
          <p:nvPr/>
        </p:nvSpPr>
        <p:spPr>
          <a:xfrm>
            <a:off x="6380100" y="2931275"/>
            <a:ext cx="2592900" cy="645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Dragonfly Larva and Case-Building Caddisfly</a:t>
            </a:r>
            <a:endParaRPr i="1" sz="1600"/>
          </a:p>
          <a:p>
            <a:pPr indent="0" lvl="0" marL="0">
              <a:spcBef>
                <a:spcPts val="0"/>
              </a:spcBef>
              <a:spcAft>
                <a:spcPts val="0"/>
              </a:spcAft>
              <a:buNone/>
            </a:pPr>
            <a:r>
              <a:t/>
            </a:r>
            <a:endParaRPr/>
          </a:p>
        </p:txBody>
      </p:sp>
      <p:sp>
        <p:nvSpPr>
          <p:cNvPr id="375" name="Shape 375"/>
          <p:cNvSpPr txBox="1"/>
          <p:nvPr/>
        </p:nvSpPr>
        <p:spPr>
          <a:xfrm>
            <a:off x="6338400" y="3576275"/>
            <a:ext cx="2676300" cy="2449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7"/>
              </a:rPr>
              <a:t>http://www.thomasames.com/insects/other/</a:t>
            </a:r>
            <a:endParaRPr i="1" sz="1000" u="sng">
              <a:solidFill>
                <a:schemeClr val="hlink"/>
              </a:solidFill>
              <a:hlinkClick r:id="rId8"/>
            </a:endParaRPr>
          </a:p>
          <a:p>
            <a:pPr indent="0" lvl="0" marL="0" rtl="0">
              <a:lnSpc>
                <a:spcPct val="115000"/>
              </a:lnSpc>
              <a:spcBef>
                <a:spcPts val="0"/>
              </a:spcBef>
              <a:spcAft>
                <a:spcPts val="0"/>
              </a:spcAft>
              <a:buNone/>
            </a:pPr>
            <a:r>
              <a:rPr i="1" lang="en" sz="1000" u="sng">
                <a:solidFill>
                  <a:srgbClr val="000099"/>
                </a:solidFill>
              </a:rPr>
              <a:t>www.rollanet.org/~streams/ macroinv/caddiscase.jpg</a:t>
            </a:r>
            <a:endParaRPr i="1" sz="1000" u="sng">
              <a:solidFill>
                <a:srgbClr val="000099"/>
              </a:solidFill>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lnSpc>
                <a:spcPct val="115000"/>
              </a:lnSpc>
              <a:spcBef>
                <a:spcPts val="0"/>
              </a:spcBef>
              <a:spcAft>
                <a:spcPts val="0"/>
              </a:spcAft>
              <a:buNone/>
            </a:pPr>
            <a:r>
              <a:rPr i="1" lang="en" sz="1000"/>
              <a:t>Illustration Source:  </a:t>
            </a:r>
            <a:r>
              <a:rPr i="1" lang="en" sz="1000" u="sng"/>
              <a:t>Aquatic Entomology</a:t>
            </a:r>
            <a:r>
              <a:rPr i="1" lang="en" sz="1000"/>
              <a:t> by W. Patrick McCafferty, 1998</a:t>
            </a:r>
            <a:endParaRPr i="1" sz="1000"/>
          </a:p>
          <a:p>
            <a:pPr indent="0" lvl="0" marL="0">
              <a:spcBef>
                <a:spcPts val="0"/>
              </a:spcBef>
              <a:spcAft>
                <a:spcPts val="0"/>
              </a:spcAft>
              <a:buNone/>
            </a:pPr>
            <a:r>
              <a:t/>
            </a:r>
            <a:endParaRPr/>
          </a:p>
        </p:txBody>
      </p:sp>
      <p:pic>
        <p:nvPicPr>
          <p:cNvPr id="376" name="Shape 376"/>
          <p:cNvPicPr preferRelativeResize="0"/>
          <p:nvPr/>
        </p:nvPicPr>
        <p:blipFill>
          <a:blip r:embed="rId9">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idx="1" type="body"/>
          </p:nvPr>
        </p:nvSpPr>
        <p:spPr>
          <a:xfrm>
            <a:off x="457200" y="1600338"/>
            <a:ext cx="5625000" cy="4804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is a macroinvertebrate?</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lang="en" sz="3600"/>
              <a:t>Includes:</a:t>
            </a:r>
            <a:endParaRPr sz="3600"/>
          </a:p>
          <a:p>
            <a:pPr indent="-431800" lvl="0" marL="457200" rtl="0">
              <a:spcBef>
                <a:spcPts val="0"/>
              </a:spcBef>
              <a:spcAft>
                <a:spcPts val="0"/>
              </a:spcAft>
              <a:buClr>
                <a:schemeClr val="lt1"/>
              </a:buClr>
              <a:buSzPts val="3200"/>
              <a:buChar char="●"/>
            </a:pPr>
            <a:r>
              <a:rPr lang="en" sz="2400">
                <a:solidFill>
                  <a:schemeClr val="lt1"/>
                </a:solidFill>
              </a:rPr>
              <a:t>Arthropods</a:t>
            </a:r>
            <a:endParaRPr sz="2400">
              <a:solidFill>
                <a:schemeClr val="lt1"/>
              </a:solidFill>
            </a:endParaRPr>
          </a:p>
          <a:p>
            <a:pPr indent="457200" lvl="0" marL="457200" rtl="0">
              <a:spcBef>
                <a:spcPts val="0"/>
              </a:spcBef>
              <a:spcAft>
                <a:spcPts val="0"/>
              </a:spcAft>
              <a:buNone/>
            </a:pPr>
            <a:r>
              <a:rPr lang="en" sz="2400"/>
              <a:t>-Insects in all life cycles</a:t>
            </a:r>
            <a:endParaRPr sz="2400"/>
          </a:p>
          <a:p>
            <a:pPr indent="457200" lvl="0" marL="457200" rtl="0">
              <a:spcBef>
                <a:spcPts val="0"/>
              </a:spcBef>
              <a:spcAft>
                <a:spcPts val="0"/>
              </a:spcAft>
              <a:buNone/>
            </a:pPr>
            <a:r>
              <a:rPr lang="en" sz="2400"/>
              <a:t>-Crustaceans</a:t>
            </a:r>
            <a:endParaRPr sz="2400"/>
          </a:p>
          <a:p>
            <a:pPr indent="457200" lvl="0" marL="457200" rtl="0">
              <a:spcBef>
                <a:spcPts val="0"/>
              </a:spcBef>
              <a:spcAft>
                <a:spcPts val="0"/>
              </a:spcAft>
              <a:buNone/>
            </a:pPr>
            <a:r>
              <a:rPr lang="en" sz="2400"/>
              <a:t>-Arachnids</a:t>
            </a:r>
            <a:endParaRPr sz="2400"/>
          </a:p>
          <a:p>
            <a:pPr indent="-431800" lvl="0" marL="457200" rtl="0">
              <a:spcBef>
                <a:spcPts val="0"/>
              </a:spcBef>
              <a:spcAft>
                <a:spcPts val="0"/>
              </a:spcAft>
              <a:buClr>
                <a:schemeClr val="lt1"/>
              </a:buClr>
              <a:buSzPts val="3200"/>
              <a:buChar char="●"/>
            </a:pPr>
            <a:r>
              <a:rPr lang="en" sz="2400">
                <a:solidFill>
                  <a:schemeClr val="lt1"/>
                </a:solidFill>
              </a:rPr>
              <a:t>Mollusks </a:t>
            </a:r>
            <a:endParaRPr sz="2400">
              <a:solidFill>
                <a:schemeClr val="lt1"/>
              </a:solidFill>
            </a:endParaRPr>
          </a:p>
          <a:p>
            <a:pPr indent="-431800" lvl="0" marL="457200">
              <a:spcBef>
                <a:spcPts val="0"/>
              </a:spcBef>
              <a:spcAft>
                <a:spcPts val="0"/>
              </a:spcAft>
              <a:buClr>
                <a:schemeClr val="lt1"/>
              </a:buClr>
              <a:buSzPts val="3200"/>
              <a:buChar char="●"/>
            </a:pPr>
            <a:r>
              <a:rPr lang="en" sz="2400">
                <a:solidFill>
                  <a:schemeClr val="lt1"/>
                </a:solidFill>
              </a:rPr>
              <a:t>Worms</a:t>
            </a:r>
            <a:endParaRPr sz="2400">
              <a:solidFill>
                <a:schemeClr val="lt1"/>
              </a:solidFill>
            </a:endParaRPr>
          </a:p>
        </p:txBody>
      </p:sp>
      <p:sp>
        <p:nvSpPr>
          <p:cNvPr id="63" name="Shape 63"/>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Macroinvertebrates</a:t>
            </a:r>
            <a:endParaRPr/>
          </a:p>
        </p:txBody>
      </p:sp>
      <p:sp>
        <p:nvSpPr>
          <p:cNvPr id="64" name="Shape 64"/>
          <p:cNvSpPr txBox="1"/>
          <p:nvPr/>
        </p:nvSpPr>
        <p:spPr>
          <a:xfrm>
            <a:off x="3536525" y="2437350"/>
            <a:ext cx="3990600" cy="1230600"/>
          </a:xfrm>
          <a:prstGeom prst="rect">
            <a:avLst/>
          </a:prstGeom>
          <a:noFill/>
          <a:ln>
            <a:noFill/>
          </a:ln>
        </p:spPr>
        <p:txBody>
          <a:bodyPr anchorCtr="0" anchor="t" bIns="91425" lIns="91425" spcFirstLastPara="1" rIns="91425" wrap="square" tIns="91425">
            <a:noAutofit/>
          </a:bodyPr>
          <a:lstStyle/>
          <a:p>
            <a:pPr indent="-381000" lvl="0" marL="457200" rtl="0">
              <a:spcBef>
                <a:spcPts val="0"/>
              </a:spcBef>
              <a:spcAft>
                <a:spcPts val="0"/>
              </a:spcAft>
              <a:buClr>
                <a:srgbClr val="0B5394"/>
              </a:buClr>
              <a:buSzPts val="2400"/>
              <a:buChar char="●"/>
            </a:pPr>
            <a:r>
              <a:rPr lang="en" sz="2400">
                <a:solidFill>
                  <a:srgbClr val="0B5394"/>
                </a:solidFill>
              </a:rPr>
              <a:t>Lack internal skeletons</a:t>
            </a:r>
            <a:endParaRPr sz="2400">
              <a:solidFill>
                <a:srgbClr val="0B5394"/>
              </a:solidFill>
            </a:endParaRPr>
          </a:p>
          <a:p>
            <a:pPr indent="-381000" lvl="0" marL="457200">
              <a:spcBef>
                <a:spcPts val="0"/>
              </a:spcBef>
              <a:spcAft>
                <a:spcPts val="0"/>
              </a:spcAft>
              <a:buClr>
                <a:srgbClr val="0B5394"/>
              </a:buClr>
              <a:buSzPts val="2400"/>
              <a:buChar char="●"/>
            </a:pPr>
            <a:r>
              <a:rPr lang="en" sz="2400">
                <a:solidFill>
                  <a:srgbClr val="0B5394"/>
                </a:solidFill>
              </a:rPr>
              <a:t>Visible by unaided eye</a:t>
            </a:r>
            <a:endParaRPr sz="2400">
              <a:solidFill>
                <a:srgbClr val="0B5394"/>
              </a:solidFill>
            </a:endParaRPr>
          </a:p>
        </p:txBody>
      </p:sp>
      <p:pic>
        <p:nvPicPr>
          <p:cNvPr id="65" name="Shape 65"/>
          <p:cNvPicPr preferRelativeResize="0"/>
          <p:nvPr/>
        </p:nvPicPr>
        <p:blipFill>
          <a:blip r:embed="rId3">
            <a:alphaModFix/>
          </a:blip>
          <a:stretch>
            <a:fillRect/>
          </a:stretch>
        </p:blipFill>
        <p:spPr>
          <a:xfrm>
            <a:off x="6082200" y="3339525"/>
            <a:ext cx="1609725" cy="1847850"/>
          </a:xfrm>
          <a:prstGeom prst="rect">
            <a:avLst/>
          </a:prstGeom>
          <a:noFill/>
          <a:ln>
            <a:noFill/>
          </a:ln>
        </p:spPr>
      </p:pic>
      <p:sp>
        <p:nvSpPr>
          <p:cNvPr id="66" name="Shape 66"/>
          <p:cNvSpPr txBox="1"/>
          <p:nvPr/>
        </p:nvSpPr>
        <p:spPr>
          <a:xfrm>
            <a:off x="6082200" y="5187375"/>
            <a:ext cx="1947600" cy="382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4"/>
              </a:rPr>
              <a:t>http://www.thomasames.com/insects/other/</a:t>
            </a:r>
            <a:endParaRPr i="1" sz="1000" u="sng">
              <a:solidFill>
                <a:schemeClr val="hlink"/>
              </a:solidFill>
              <a:hlinkClick r:id="rId5"/>
            </a:endParaRPr>
          </a:p>
          <a:p>
            <a:pPr indent="0" lvl="0" marL="0">
              <a:spcBef>
                <a:spcPts val="0"/>
              </a:spcBef>
              <a:spcAft>
                <a:spcPts val="0"/>
              </a:spcAft>
              <a:buNone/>
            </a:pPr>
            <a:r>
              <a:t/>
            </a:r>
            <a:endParaRPr/>
          </a:p>
        </p:txBody>
      </p:sp>
      <p:pic>
        <p:nvPicPr>
          <p:cNvPr id="67" name="Shape 67"/>
          <p:cNvPicPr preferRelativeResize="0"/>
          <p:nvPr/>
        </p:nvPicPr>
        <p:blipFill>
          <a:blip r:embed="rId6">
            <a:alphaModFix/>
          </a:blip>
          <a:stretch>
            <a:fillRect/>
          </a:stretch>
        </p:blipFill>
        <p:spPr>
          <a:xfrm>
            <a:off x="3345625" y="4731550"/>
            <a:ext cx="2305050" cy="1533525"/>
          </a:xfrm>
          <a:prstGeom prst="rect">
            <a:avLst/>
          </a:prstGeom>
          <a:noFill/>
          <a:ln>
            <a:noFill/>
          </a:ln>
        </p:spPr>
      </p:pic>
      <p:sp>
        <p:nvSpPr>
          <p:cNvPr id="68" name="Shape 68"/>
          <p:cNvSpPr txBox="1"/>
          <p:nvPr/>
        </p:nvSpPr>
        <p:spPr>
          <a:xfrm>
            <a:off x="3333425" y="6344250"/>
            <a:ext cx="2604600" cy="406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7"/>
              </a:rPr>
              <a:t>http://www.thomasames.com/insects/other/</a:t>
            </a:r>
            <a:endParaRPr i="1" sz="1000" u="sng">
              <a:solidFill>
                <a:schemeClr val="hlink"/>
              </a:solidFill>
              <a:hlinkClick r:id="rId8"/>
            </a:endParaRPr>
          </a:p>
          <a:p>
            <a:pPr indent="0" lvl="0" marL="0">
              <a:spcBef>
                <a:spcPts val="0"/>
              </a:spcBef>
              <a:spcAft>
                <a:spcPts val="0"/>
              </a:spcAft>
              <a:buNone/>
            </a:pPr>
            <a:r>
              <a:t/>
            </a:r>
            <a:endParaRPr/>
          </a:p>
        </p:txBody>
      </p:sp>
      <p:pic>
        <p:nvPicPr>
          <p:cNvPr id="69" name="Shape 69"/>
          <p:cNvPicPr preferRelativeResize="0"/>
          <p:nvPr/>
        </p:nvPicPr>
        <p:blipFill>
          <a:blip r:embed="rId9">
            <a:alphaModFix/>
          </a:blip>
          <a:stretch>
            <a:fillRect/>
          </a:stretch>
        </p:blipFill>
        <p:spPr>
          <a:xfrm>
            <a:off x="8288965" y="5984366"/>
            <a:ext cx="766084" cy="7660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Shape 381"/>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82" name="Shape 382"/>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 </a:t>
            </a:r>
            <a:endParaRPr/>
          </a:p>
        </p:txBody>
      </p:sp>
      <p:pic>
        <p:nvPicPr>
          <p:cNvPr id="383" name="Shape 383"/>
          <p:cNvPicPr preferRelativeResize="0"/>
          <p:nvPr/>
        </p:nvPicPr>
        <p:blipFill>
          <a:blip r:embed="rId3">
            <a:alphaModFix/>
          </a:blip>
          <a:stretch>
            <a:fillRect/>
          </a:stretch>
        </p:blipFill>
        <p:spPr>
          <a:xfrm>
            <a:off x="283825" y="1600338"/>
            <a:ext cx="3467100" cy="581025"/>
          </a:xfrm>
          <a:prstGeom prst="rect">
            <a:avLst/>
          </a:prstGeom>
          <a:noFill/>
          <a:ln>
            <a:noFill/>
          </a:ln>
        </p:spPr>
      </p:pic>
      <p:sp>
        <p:nvSpPr>
          <p:cNvPr id="384" name="Shape 384"/>
          <p:cNvSpPr txBox="1"/>
          <p:nvPr/>
        </p:nvSpPr>
        <p:spPr>
          <a:xfrm>
            <a:off x="4301175" y="1553200"/>
            <a:ext cx="4468500" cy="824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Climb on vegetation - macrophytes &amp; algal mats.</a:t>
            </a:r>
            <a:endParaRPr sz="2400"/>
          </a:p>
          <a:p>
            <a:pPr indent="0" lvl="0" marL="0">
              <a:spcBef>
                <a:spcPts val="0"/>
              </a:spcBef>
              <a:spcAft>
                <a:spcPts val="0"/>
              </a:spcAft>
              <a:buNone/>
            </a:pPr>
            <a:r>
              <a:t/>
            </a:r>
            <a:endParaRPr/>
          </a:p>
        </p:txBody>
      </p:sp>
      <p:pic>
        <p:nvPicPr>
          <p:cNvPr id="385" name="Shape 385"/>
          <p:cNvPicPr preferRelativeResize="0"/>
          <p:nvPr/>
        </p:nvPicPr>
        <p:blipFill>
          <a:blip r:embed="rId4">
            <a:alphaModFix/>
          </a:blip>
          <a:stretch>
            <a:fillRect/>
          </a:stretch>
        </p:blipFill>
        <p:spPr>
          <a:xfrm>
            <a:off x="992904" y="2580700"/>
            <a:ext cx="3059801" cy="3398336"/>
          </a:xfrm>
          <a:prstGeom prst="rect">
            <a:avLst/>
          </a:prstGeom>
          <a:noFill/>
          <a:ln>
            <a:noFill/>
          </a:ln>
        </p:spPr>
      </p:pic>
      <p:pic>
        <p:nvPicPr>
          <p:cNvPr id="386" name="Shape 386"/>
          <p:cNvPicPr preferRelativeResize="0"/>
          <p:nvPr/>
        </p:nvPicPr>
        <p:blipFill>
          <a:blip r:embed="rId5">
            <a:alphaModFix/>
          </a:blip>
          <a:stretch>
            <a:fillRect/>
          </a:stretch>
        </p:blipFill>
        <p:spPr>
          <a:xfrm>
            <a:off x="230175" y="5272175"/>
            <a:ext cx="1543050" cy="1476375"/>
          </a:xfrm>
          <a:prstGeom prst="rect">
            <a:avLst/>
          </a:prstGeom>
          <a:noFill/>
          <a:ln>
            <a:noFill/>
          </a:ln>
        </p:spPr>
      </p:pic>
      <p:pic>
        <p:nvPicPr>
          <p:cNvPr id="387" name="Shape 387"/>
          <p:cNvPicPr preferRelativeResize="0"/>
          <p:nvPr/>
        </p:nvPicPr>
        <p:blipFill>
          <a:blip r:embed="rId6">
            <a:alphaModFix/>
          </a:blip>
          <a:stretch>
            <a:fillRect/>
          </a:stretch>
        </p:blipFill>
        <p:spPr>
          <a:xfrm>
            <a:off x="2960725" y="2328363"/>
            <a:ext cx="1400175" cy="1914525"/>
          </a:xfrm>
          <a:prstGeom prst="rect">
            <a:avLst/>
          </a:prstGeom>
          <a:noFill/>
          <a:ln>
            <a:noFill/>
          </a:ln>
        </p:spPr>
      </p:pic>
      <p:pic>
        <p:nvPicPr>
          <p:cNvPr id="388" name="Shape 388"/>
          <p:cNvPicPr preferRelativeResize="0"/>
          <p:nvPr/>
        </p:nvPicPr>
        <p:blipFill>
          <a:blip r:embed="rId7">
            <a:alphaModFix/>
          </a:blip>
          <a:stretch>
            <a:fillRect/>
          </a:stretch>
        </p:blipFill>
        <p:spPr>
          <a:xfrm>
            <a:off x="5349900" y="3187400"/>
            <a:ext cx="2486025" cy="3419475"/>
          </a:xfrm>
          <a:prstGeom prst="rect">
            <a:avLst/>
          </a:prstGeom>
          <a:noFill/>
          <a:ln>
            <a:noFill/>
          </a:ln>
        </p:spPr>
      </p:pic>
      <p:sp>
        <p:nvSpPr>
          <p:cNvPr id="389" name="Shape 389"/>
          <p:cNvSpPr txBox="1"/>
          <p:nvPr/>
        </p:nvSpPr>
        <p:spPr>
          <a:xfrm>
            <a:off x="4797075" y="2509025"/>
            <a:ext cx="3476700" cy="585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Damselfly Larva</a:t>
            </a:r>
            <a:endParaRPr i="1" sz="1600"/>
          </a:p>
          <a:p>
            <a:pPr indent="0" lvl="0" marL="0" rtl="0">
              <a:lnSpc>
                <a:spcPct val="115000"/>
              </a:lnSpc>
              <a:spcBef>
                <a:spcPts val="0"/>
              </a:spcBef>
              <a:spcAft>
                <a:spcPts val="0"/>
              </a:spcAft>
              <a:buNone/>
            </a:pPr>
            <a:r>
              <a:rPr lang="en" sz="1000" u="sng">
                <a:solidFill>
                  <a:schemeClr val="hlink"/>
                </a:solidFill>
                <a:hlinkClick r:id="rId8"/>
              </a:rPr>
              <a:t>h</a:t>
            </a:r>
            <a:r>
              <a:rPr i="1" lang="en" sz="1000" u="sng">
                <a:solidFill>
                  <a:schemeClr val="hlink"/>
                </a:solidFill>
                <a:hlinkClick r:id="rId9"/>
              </a:rPr>
              <a:t>t</a:t>
            </a:r>
            <a:r>
              <a:rPr lang="en" sz="1000" u="sng">
                <a:solidFill>
                  <a:schemeClr val="hlink"/>
                </a:solidFill>
                <a:hlinkClick r:id="rId10"/>
              </a:rPr>
              <a:t>tp://</a:t>
            </a:r>
            <a:r>
              <a:rPr i="1" lang="en" sz="1000" u="sng">
                <a:solidFill>
                  <a:schemeClr val="hlink"/>
                </a:solidFill>
                <a:hlinkClick r:id="rId11"/>
              </a:rPr>
              <a:t>www.kendall-bioresearch.co.uk/odonata.htm</a:t>
            </a:r>
            <a:endParaRPr i="1" sz="1000" u="sng">
              <a:solidFill>
                <a:schemeClr val="hlink"/>
              </a:solidFill>
              <a:hlinkClick r:id="rId12"/>
            </a:endParaRPr>
          </a:p>
          <a:p>
            <a:pPr indent="0" lvl="0" marL="0">
              <a:spcBef>
                <a:spcPts val="0"/>
              </a:spcBef>
              <a:spcAft>
                <a:spcPts val="0"/>
              </a:spcAft>
              <a:buNone/>
            </a:pPr>
            <a:r>
              <a:t/>
            </a:r>
            <a:endParaRPr/>
          </a:p>
        </p:txBody>
      </p:sp>
      <p:sp>
        <p:nvSpPr>
          <p:cNvPr id="390" name="Shape 390"/>
          <p:cNvSpPr txBox="1"/>
          <p:nvPr/>
        </p:nvSpPr>
        <p:spPr>
          <a:xfrm>
            <a:off x="1863875" y="5925875"/>
            <a:ext cx="2724000" cy="681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Dragonfly Larva</a:t>
            </a:r>
            <a:endParaRPr i="1" sz="1600"/>
          </a:p>
          <a:p>
            <a:pPr indent="0" lvl="0" marL="0" rtl="0">
              <a:lnSpc>
                <a:spcPct val="115000"/>
              </a:lnSpc>
              <a:spcBef>
                <a:spcPts val="0"/>
              </a:spcBef>
              <a:spcAft>
                <a:spcPts val="0"/>
              </a:spcAft>
              <a:buNone/>
            </a:pPr>
            <a:r>
              <a:rPr i="1" lang="en" sz="1000" u="sng">
                <a:solidFill>
                  <a:schemeClr val="hlink"/>
                </a:solidFill>
                <a:hlinkClick r:id="rId13"/>
              </a:rPr>
              <a:t>http://www.ento.csiro.au/Ecowatch/Primary/insects/pages/dragonfly_nymph.htm</a:t>
            </a:r>
            <a:endParaRPr i="1" sz="1000" u="sng">
              <a:solidFill>
                <a:schemeClr val="hlink"/>
              </a:solidFill>
              <a:hlinkClick r:id="rId14"/>
            </a:endParaRPr>
          </a:p>
          <a:p>
            <a:pPr indent="0" lvl="0" marL="0">
              <a:spcBef>
                <a:spcPts val="0"/>
              </a:spcBef>
              <a:spcAft>
                <a:spcPts val="0"/>
              </a:spcAft>
              <a:buNone/>
            </a:pPr>
            <a:r>
              <a:t/>
            </a:r>
            <a:endParaRPr/>
          </a:p>
        </p:txBody>
      </p:sp>
      <p:pic>
        <p:nvPicPr>
          <p:cNvPr id="391" name="Shape 391"/>
          <p:cNvPicPr preferRelativeResize="0"/>
          <p:nvPr/>
        </p:nvPicPr>
        <p:blipFill>
          <a:blip r:embed="rId1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Shape 396"/>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97" name="Shape 39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 </a:t>
            </a:r>
            <a:endParaRPr/>
          </a:p>
        </p:txBody>
      </p:sp>
      <p:pic>
        <p:nvPicPr>
          <p:cNvPr id="398" name="Shape 398"/>
          <p:cNvPicPr preferRelativeResize="0"/>
          <p:nvPr/>
        </p:nvPicPr>
        <p:blipFill>
          <a:blip r:embed="rId3">
            <a:alphaModFix/>
          </a:blip>
          <a:stretch>
            <a:fillRect/>
          </a:stretch>
        </p:blipFill>
        <p:spPr>
          <a:xfrm>
            <a:off x="457200" y="1658990"/>
            <a:ext cx="3457575" cy="581025"/>
          </a:xfrm>
          <a:prstGeom prst="rect">
            <a:avLst/>
          </a:prstGeom>
          <a:noFill/>
          <a:ln>
            <a:noFill/>
          </a:ln>
        </p:spPr>
      </p:pic>
      <p:sp>
        <p:nvSpPr>
          <p:cNvPr id="399" name="Shape 399"/>
          <p:cNvSpPr txBox="1"/>
          <p:nvPr/>
        </p:nvSpPr>
        <p:spPr>
          <a:xfrm>
            <a:off x="4313125" y="1589050"/>
            <a:ext cx="4265400" cy="8244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Swim through the water - from bottom to top. </a:t>
            </a:r>
            <a:endParaRPr sz="2400"/>
          </a:p>
          <a:p>
            <a:pPr indent="0" lvl="0" marL="0">
              <a:spcBef>
                <a:spcPts val="0"/>
              </a:spcBef>
              <a:spcAft>
                <a:spcPts val="0"/>
              </a:spcAft>
              <a:buNone/>
            </a:pPr>
            <a:r>
              <a:t/>
            </a:r>
            <a:endParaRPr/>
          </a:p>
        </p:txBody>
      </p:sp>
      <p:pic>
        <p:nvPicPr>
          <p:cNvPr id="400" name="Shape 400"/>
          <p:cNvPicPr preferRelativeResize="0"/>
          <p:nvPr/>
        </p:nvPicPr>
        <p:blipFill>
          <a:blip r:embed="rId4">
            <a:alphaModFix/>
          </a:blip>
          <a:stretch>
            <a:fillRect/>
          </a:stretch>
        </p:blipFill>
        <p:spPr>
          <a:xfrm>
            <a:off x="420220" y="2461250"/>
            <a:ext cx="4189411" cy="3867834"/>
          </a:xfrm>
          <a:prstGeom prst="rect">
            <a:avLst/>
          </a:prstGeom>
          <a:noFill/>
          <a:ln>
            <a:noFill/>
          </a:ln>
        </p:spPr>
      </p:pic>
      <p:sp>
        <p:nvSpPr>
          <p:cNvPr id="401" name="Shape 401"/>
          <p:cNvSpPr txBox="1"/>
          <p:nvPr/>
        </p:nvSpPr>
        <p:spPr>
          <a:xfrm>
            <a:off x="334525" y="6320350"/>
            <a:ext cx="4360800" cy="346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  </a:t>
            </a:r>
            <a:r>
              <a:rPr i="1" lang="en" sz="1000" u="sng"/>
              <a:t>Aquatic Entomology</a:t>
            </a:r>
            <a:r>
              <a:rPr i="1" lang="en" sz="1000"/>
              <a:t> by W. Patrick McCafferty, 1998</a:t>
            </a:r>
            <a:endParaRPr/>
          </a:p>
        </p:txBody>
      </p:sp>
      <p:pic>
        <p:nvPicPr>
          <p:cNvPr id="402" name="Shape 402"/>
          <p:cNvPicPr preferRelativeResize="0"/>
          <p:nvPr/>
        </p:nvPicPr>
        <p:blipFill>
          <a:blip r:embed="rId5">
            <a:alphaModFix/>
          </a:blip>
          <a:stretch>
            <a:fillRect/>
          </a:stretch>
        </p:blipFill>
        <p:spPr>
          <a:xfrm>
            <a:off x="5020100" y="2461250"/>
            <a:ext cx="1847850" cy="1638300"/>
          </a:xfrm>
          <a:prstGeom prst="rect">
            <a:avLst/>
          </a:prstGeom>
          <a:noFill/>
          <a:ln>
            <a:noFill/>
          </a:ln>
        </p:spPr>
      </p:pic>
      <p:sp>
        <p:nvSpPr>
          <p:cNvPr id="403" name="Shape 403"/>
          <p:cNvSpPr txBox="1"/>
          <p:nvPr/>
        </p:nvSpPr>
        <p:spPr>
          <a:xfrm>
            <a:off x="5053900" y="4277300"/>
            <a:ext cx="1672800" cy="370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Diving Beetle</a:t>
            </a:r>
            <a:endParaRPr i="1" sz="1600"/>
          </a:p>
          <a:p>
            <a:pPr indent="0" lvl="0" marL="0">
              <a:spcBef>
                <a:spcPts val="0"/>
              </a:spcBef>
              <a:spcAft>
                <a:spcPts val="0"/>
              </a:spcAft>
              <a:buNone/>
            </a:pPr>
            <a:r>
              <a:t/>
            </a:r>
            <a:endParaRPr/>
          </a:p>
        </p:txBody>
      </p:sp>
      <p:pic>
        <p:nvPicPr>
          <p:cNvPr id="404" name="Shape 404"/>
          <p:cNvPicPr preferRelativeResize="0"/>
          <p:nvPr/>
        </p:nvPicPr>
        <p:blipFill>
          <a:blip r:embed="rId6">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8" name="Shape 408"/>
        <p:cNvGrpSpPr/>
        <p:nvPr/>
      </p:nvGrpSpPr>
      <p:grpSpPr>
        <a:xfrm>
          <a:off x="0" y="0"/>
          <a:ext cx="0" cy="0"/>
          <a:chOff x="0" y="0"/>
          <a:chExt cx="0" cy="0"/>
        </a:xfrm>
      </p:grpSpPr>
      <p:sp>
        <p:nvSpPr>
          <p:cNvPr id="409" name="Shape 409"/>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10" name="Shape 410"/>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 </a:t>
            </a:r>
            <a:endParaRPr/>
          </a:p>
        </p:txBody>
      </p:sp>
      <p:pic>
        <p:nvPicPr>
          <p:cNvPr id="411" name="Shape 411"/>
          <p:cNvPicPr preferRelativeResize="0"/>
          <p:nvPr/>
        </p:nvPicPr>
        <p:blipFill>
          <a:blip r:embed="rId3">
            <a:alphaModFix/>
          </a:blip>
          <a:stretch>
            <a:fillRect/>
          </a:stretch>
        </p:blipFill>
        <p:spPr>
          <a:xfrm>
            <a:off x="307700" y="1658990"/>
            <a:ext cx="3476625" cy="571500"/>
          </a:xfrm>
          <a:prstGeom prst="rect">
            <a:avLst/>
          </a:prstGeom>
          <a:noFill/>
          <a:ln>
            <a:noFill/>
          </a:ln>
        </p:spPr>
      </p:pic>
      <p:sp>
        <p:nvSpPr>
          <p:cNvPr id="412" name="Shape 412"/>
          <p:cNvSpPr txBox="1"/>
          <p:nvPr/>
        </p:nvSpPr>
        <p:spPr>
          <a:xfrm>
            <a:off x="4145886" y="1660725"/>
            <a:ext cx="4444500" cy="657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Float right below water surface. </a:t>
            </a:r>
            <a:endParaRPr sz="2400"/>
          </a:p>
          <a:p>
            <a:pPr indent="0" lvl="0" marL="0">
              <a:spcBef>
                <a:spcPts val="0"/>
              </a:spcBef>
              <a:spcAft>
                <a:spcPts val="0"/>
              </a:spcAft>
              <a:buNone/>
            </a:pPr>
            <a:r>
              <a:t/>
            </a:r>
            <a:endParaRPr/>
          </a:p>
        </p:txBody>
      </p:sp>
      <p:pic>
        <p:nvPicPr>
          <p:cNvPr id="413" name="Shape 413"/>
          <p:cNvPicPr preferRelativeResize="0"/>
          <p:nvPr/>
        </p:nvPicPr>
        <p:blipFill>
          <a:blip r:embed="rId4">
            <a:alphaModFix/>
          </a:blip>
          <a:stretch>
            <a:fillRect/>
          </a:stretch>
        </p:blipFill>
        <p:spPr>
          <a:xfrm>
            <a:off x="610577" y="2440536"/>
            <a:ext cx="2362273" cy="2284464"/>
          </a:xfrm>
          <a:prstGeom prst="rect">
            <a:avLst/>
          </a:prstGeom>
          <a:noFill/>
          <a:ln>
            <a:noFill/>
          </a:ln>
        </p:spPr>
      </p:pic>
      <p:sp>
        <p:nvSpPr>
          <p:cNvPr id="414" name="Shape 414"/>
          <p:cNvSpPr txBox="1"/>
          <p:nvPr/>
        </p:nvSpPr>
        <p:spPr>
          <a:xfrm>
            <a:off x="681025" y="4862725"/>
            <a:ext cx="2772000" cy="752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a:t>Mosquito larva</a:t>
            </a:r>
            <a:endParaRPr/>
          </a:p>
          <a:p>
            <a:pPr indent="0" lvl="0" marL="0">
              <a:spcBef>
                <a:spcPts val="0"/>
              </a:spcBef>
              <a:spcAft>
                <a:spcPts val="0"/>
              </a:spcAft>
              <a:buNone/>
            </a:pPr>
            <a:r>
              <a:rPr lang="en" sz="1100" u="sng">
                <a:solidFill>
                  <a:schemeClr val="hlink"/>
                </a:solidFill>
                <a:hlinkClick r:id="rId5"/>
              </a:rPr>
              <a:t>http://www.backyardnature.net/yucatan/wiggtail.htm</a:t>
            </a:r>
            <a:endParaRPr/>
          </a:p>
        </p:txBody>
      </p:sp>
      <p:pic>
        <p:nvPicPr>
          <p:cNvPr id="415" name="Shape 415"/>
          <p:cNvPicPr preferRelativeResize="0"/>
          <p:nvPr/>
        </p:nvPicPr>
        <p:blipFill>
          <a:blip r:embed="rId6">
            <a:alphaModFix/>
          </a:blip>
          <a:stretch>
            <a:fillRect/>
          </a:stretch>
        </p:blipFill>
        <p:spPr>
          <a:xfrm>
            <a:off x="4289500" y="2230490"/>
            <a:ext cx="3007553" cy="2574160"/>
          </a:xfrm>
          <a:prstGeom prst="rect">
            <a:avLst/>
          </a:prstGeom>
          <a:noFill/>
          <a:ln>
            <a:noFill/>
          </a:ln>
        </p:spPr>
      </p:pic>
      <p:sp>
        <p:nvSpPr>
          <p:cNvPr id="416" name="Shape 416"/>
          <p:cNvSpPr txBox="1"/>
          <p:nvPr/>
        </p:nvSpPr>
        <p:spPr>
          <a:xfrm>
            <a:off x="4611825" y="4856725"/>
            <a:ext cx="2568600" cy="7647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a:t>Water scorpion</a:t>
            </a:r>
            <a:endParaRPr i="1"/>
          </a:p>
          <a:p>
            <a:pPr indent="0" lvl="0" marL="0" rtl="0">
              <a:lnSpc>
                <a:spcPct val="115000"/>
              </a:lnSpc>
              <a:spcBef>
                <a:spcPts val="0"/>
              </a:spcBef>
              <a:spcAft>
                <a:spcPts val="0"/>
              </a:spcAft>
              <a:buNone/>
            </a:pPr>
            <a:r>
              <a:rPr i="1" lang="en" sz="1000" u="sng">
                <a:solidFill>
                  <a:schemeClr val="hlink"/>
                </a:solidFill>
                <a:hlinkClick r:id="rId7"/>
              </a:rPr>
              <a:t>http://www.szgdocent.org/ff/f-wtrbg2.htm</a:t>
            </a:r>
            <a:endParaRPr i="1" sz="1000" u="sng">
              <a:solidFill>
                <a:schemeClr val="hlink"/>
              </a:solidFill>
              <a:hlinkClick r:id="rId8"/>
            </a:endParaRPr>
          </a:p>
          <a:p>
            <a:pPr indent="0" lvl="0" marL="0">
              <a:spcBef>
                <a:spcPts val="0"/>
              </a:spcBef>
              <a:spcAft>
                <a:spcPts val="0"/>
              </a:spcAft>
              <a:buNone/>
            </a:pPr>
            <a:r>
              <a:t/>
            </a:r>
            <a:endParaRPr/>
          </a:p>
        </p:txBody>
      </p:sp>
      <p:pic>
        <p:nvPicPr>
          <p:cNvPr id="417" name="Shape 417"/>
          <p:cNvPicPr preferRelativeResize="0"/>
          <p:nvPr/>
        </p:nvPicPr>
        <p:blipFill>
          <a:blip r:embed="rId9">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Shape 422"/>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23" name="Shape 423"/>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 </a:t>
            </a:r>
            <a:endParaRPr/>
          </a:p>
        </p:txBody>
      </p:sp>
      <p:pic>
        <p:nvPicPr>
          <p:cNvPr id="424" name="Shape 424"/>
          <p:cNvPicPr preferRelativeResize="0"/>
          <p:nvPr/>
        </p:nvPicPr>
        <p:blipFill>
          <a:blip r:embed="rId3">
            <a:alphaModFix/>
          </a:blip>
          <a:stretch>
            <a:fillRect/>
          </a:stretch>
        </p:blipFill>
        <p:spPr>
          <a:xfrm>
            <a:off x="319675" y="1658990"/>
            <a:ext cx="3476625" cy="581025"/>
          </a:xfrm>
          <a:prstGeom prst="rect">
            <a:avLst/>
          </a:prstGeom>
          <a:noFill/>
          <a:ln>
            <a:noFill/>
          </a:ln>
        </p:spPr>
      </p:pic>
      <p:sp>
        <p:nvSpPr>
          <p:cNvPr id="425" name="Shape 425"/>
          <p:cNvSpPr txBox="1"/>
          <p:nvPr/>
        </p:nvSpPr>
        <p:spPr>
          <a:xfrm>
            <a:off x="4157800" y="1672675"/>
            <a:ext cx="4611900" cy="525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Skate on the water surface.</a:t>
            </a:r>
            <a:endParaRPr/>
          </a:p>
        </p:txBody>
      </p:sp>
      <p:pic>
        <p:nvPicPr>
          <p:cNvPr id="426" name="Shape 426"/>
          <p:cNvPicPr preferRelativeResize="0"/>
          <p:nvPr/>
        </p:nvPicPr>
        <p:blipFill>
          <a:blip r:embed="rId4">
            <a:alphaModFix/>
          </a:blip>
          <a:stretch>
            <a:fillRect/>
          </a:stretch>
        </p:blipFill>
        <p:spPr>
          <a:xfrm>
            <a:off x="348250" y="2479275"/>
            <a:ext cx="3448050" cy="2809875"/>
          </a:xfrm>
          <a:prstGeom prst="rect">
            <a:avLst/>
          </a:prstGeom>
          <a:noFill/>
          <a:ln>
            <a:noFill/>
          </a:ln>
        </p:spPr>
      </p:pic>
      <p:pic>
        <p:nvPicPr>
          <p:cNvPr id="427" name="Shape 427"/>
          <p:cNvPicPr preferRelativeResize="0"/>
          <p:nvPr/>
        </p:nvPicPr>
        <p:blipFill>
          <a:blip r:embed="rId5">
            <a:alphaModFix/>
          </a:blip>
          <a:stretch>
            <a:fillRect/>
          </a:stretch>
        </p:blipFill>
        <p:spPr>
          <a:xfrm>
            <a:off x="4507475" y="2479275"/>
            <a:ext cx="3657600" cy="1809750"/>
          </a:xfrm>
          <a:prstGeom prst="rect">
            <a:avLst/>
          </a:prstGeom>
          <a:noFill/>
          <a:ln>
            <a:noFill/>
          </a:ln>
        </p:spPr>
      </p:pic>
      <p:sp>
        <p:nvSpPr>
          <p:cNvPr id="428" name="Shape 428"/>
          <p:cNvSpPr txBox="1"/>
          <p:nvPr/>
        </p:nvSpPr>
        <p:spPr>
          <a:xfrm>
            <a:off x="4528200" y="4396775"/>
            <a:ext cx="3225900" cy="657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Whirligig Beetle</a:t>
            </a:r>
            <a:endParaRPr i="1" sz="1600"/>
          </a:p>
          <a:p>
            <a:pPr indent="0" lvl="0" marL="0" rtl="0">
              <a:lnSpc>
                <a:spcPct val="115000"/>
              </a:lnSpc>
              <a:spcBef>
                <a:spcPts val="0"/>
              </a:spcBef>
              <a:spcAft>
                <a:spcPts val="0"/>
              </a:spcAft>
              <a:buNone/>
            </a:pPr>
            <a:r>
              <a:rPr i="1" lang="en" sz="1000" u="sng">
                <a:solidFill>
                  <a:schemeClr val="hlink"/>
                </a:solidFill>
                <a:hlinkClick r:id="rId6"/>
              </a:rPr>
              <a:t>http://www.szgdocent.org/ff/f-wtrbg3.htm</a:t>
            </a:r>
            <a:endParaRPr/>
          </a:p>
        </p:txBody>
      </p:sp>
      <p:sp>
        <p:nvSpPr>
          <p:cNvPr id="429" name="Shape 429"/>
          <p:cNvSpPr txBox="1"/>
          <p:nvPr/>
        </p:nvSpPr>
        <p:spPr>
          <a:xfrm>
            <a:off x="525700" y="5436225"/>
            <a:ext cx="3333300" cy="728700"/>
          </a:xfrm>
          <a:prstGeom prst="rect">
            <a:avLst/>
          </a:prstGeom>
          <a:noFill/>
          <a:ln>
            <a:noFill/>
          </a:ln>
        </p:spPr>
        <p:txBody>
          <a:bodyPr anchorCtr="0" anchor="t" bIns="91425" lIns="91425" spcFirstLastPara="1" rIns="91425" wrap="square" tIns="91425">
            <a:noAutofit/>
          </a:bodyPr>
          <a:lstStyle/>
          <a:p>
            <a:pPr indent="457200" lvl="0" marL="1371600" rtl="0" algn="l">
              <a:lnSpc>
                <a:spcPct val="115000"/>
              </a:lnSpc>
              <a:spcBef>
                <a:spcPts val="0"/>
              </a:spcBef>
              <a:spcAft>
                <a:spcPts val="0"/>
              </a:spcAft>
              <a:buNone/>
            </a:pPr>
            <a:r>
              <a:rPr i="1" lang="en" sz="1600"/>
              <a:t>Water Strider</a:t>
            </a:r>
            <a:endParaRPr i="1" sz="1600"/>
          </a:p>
          <a:p>
            <a:pPr indent="0" lvl="0" marL="0" rtl="0">
              <a:lnSpc>
                <a:spcPct val="115000"/>
              </a:lnSpc>
              <a:spcBef>
                <a:spcPts val="0"/>
              </a:spcBef>
              <a:spcAft>
                <a:spcPts val="0"/>
              </a:spcAft>
              <a:buNone/>
            </a:pPr>
            <a:r>
              <a:rPr i="1" lang="en" sz="1000" u="sng">
                <a:solidFill>
                  <a:schemeClr val="hlink"/>
                </a:solidFill>
                <a:hlinkClick r:id="rId7"/>
              </a:rPr>
              <a:t>http://www.biosurvey.ou.edu/okwild/misc/waterstrider.html</a:t>
            </a:r>
            <a:endParaRPr i="1" sz="1600"/>
          </a:p>
          <a:p>
            <a:pPr indent="0" lvl="0" marL="0">
              <a:spcBef>
                <a:spcPts val="0"/>
              </a:spcBef>
              <a:spcAft>
                <a:spcPts val="0"/>
              </a:spcAft>
              <a:buNone/>
            </a:pPr>
            <a:r>
              <a:t/>
            </a:r>
            <a:endParaRPr/>
          </a:p>
        </p:txBody>
      </p:sp>
      <p:pic>
        <p:nvPicPr>
          <p:cNvPr id="430" name="Shape 430"/>
          <p:cNvPicPr preferRelativeResize="0"/>
          <p:nvPr/>
        </p:nvPicPr>
        <p:blipFill>
          <a:blip r:embed="rId8">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Shape 435"/>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36" name="Shape 43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Movement </a:t>
            </a:r>
            <a:endParaRPr/>
          </a:p>
        </p:txBody>
      </p:sp>
      <p:pic>
        <p:nvPicPr>
          <p:cNvPr id="437" name="Shape 437"/>
          <p:cNvPicPr preferRelativeResize="0"/>
          <p:nvPr/>
        </p:nvPicPr>
        <p:blipFill>
          <a:blip r:embed="rId3">
            <a:alphaModFix/>
          </a:blip>
          <a:stretch>
            <a:fillRect/>
          </a:stretch>
        </p:blipFill>
        <p:spPr>
          <a:xfrm>
            <a:off x="343575" y="1658990"/>
            <a:ext cx="3467100" cy="571500"/>
          </a:xfrm>
          <a:prstGeom prst="rect">
            <a:avLst/>
          </a:prstGeom>
          <a:noFill/>
          <a:ln>
            <a:noFill/>
          </a:ln>
        </p:spPr>
      </p:pic>
      <p:sp>
        <p:nvSpPr>
          <p:cNvPr id="438" name="Shape 438"/>
          <p:cNvSpPr txBox="1"/>
          <p:nvPr/>
        </p:nvSpPr>
        <p:spPr>
          <a:xfrm>
            <a:off x="3667950" y="2305925"/>
            <a:ext cx="1003800" cy="6333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200"/>
              <a:t>Drift</a:t>
            </a:r>
            <a:endParaRPr/>
          </a:p>
        </p:txBody>
      </p:sp>
      <p:sp>
        <p:nvSpPr>
          <p:cNvPr id="439" name="Shape 439"/>
          <p:cNvSpPr txBox="1"/>
          <p:nvPr/>
        </p:nvSpPr>
        <p:spPr>
          <a:xfrm>
            <a:off x="4396767" y="2819675"/>
            <a:ext cx="4516200" cy="3668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  </a:t>
            </a:r>
            <a:r>
              <a:rPr lang="en" sz="2600"/>
              <a:t>Escape pollution</a:t>
            </a:r>
            <a:endParaRPr sz="2600"/>
          </a:p>
          <a:p>
            <a:pPr indent="0" lvl="0" marL="0" rtl="0">
              <a:lnSpc>
                <a:spcPct val="115000"/>
              </a:lnSpc>
              <a:spcBef>
                <a:spcPts val="0"/>
              </a:spcBef>
              <a:spcAft>
                <a:spcPts val="0"/>
              </a:spcAft>
              <a:buNone/>
            </a:pPr>
            <a:r>
              <a:rPr lang="en" sz="2600"/>
              <a:t>·  Escape lowering of water</a:t>
            </a:r>
            <a:endParaRPr sz="2600"/>
          </a:p>
          <a:p>
            <a:pPr indent="0" lvl="0" marL="0" rtl="0">
              <a:lnSpc>
                <a:spcPct val="115000"/>
              </a:lnSpc>
              <a:spcBef>
                <a:spcPts val="0"/>
              </a:spcBef>
              <a:spcAft>
                <a:spcPts val="0"/>
              </a:spcAft>
              <a:buNone/>
            </a:pPr>
            <a:r>
              <a:rPr lang="en" sz="2600"/>
              <a:t>·  Find better food resources</a:t>
            </a:r>
            <a:endParaRPr sz="2600"/>
          </a:p>
          <a:p>
            <a:pPr indent="0" lvl="0" marL="0" rtl="0">
              <a:lnSpc>
                <a:spcPct val="115000"/>
              </a:lnSpc>
              <a:spcBef>
                <a:spcPts val="0"/>
              </a:spcBef>
              <a:spcAft>
                <a:spcPts val="0"/>
              </a:spcAft>
              <a:buNone/>
            </a:pPr>
            <a:r>
              <a:rPr lang="en" sz="2600"/>
              <a:t>·  Escape predators</a:t>
            </a:r>
            <a:endParaRPr sz="2600"/>
          </a:p>
          <a:p>
            <a:pPr indent="0" lvl="0" marL="0" rtl="0">
              <a:lnSpc>
                <a:spcPct val="115000"/>
              </a:lnSpc>
              <a:spcBef>
                <a:spcPts val="0"/>
              </a:spcBef>
              <a:spcAft>
                <a:spcPts val="0"/>
              </a:spcAft>
              <a:buNone/>
            </a:pPr>
            <a:r>
              <a:rPr lang="en" sz="2600"/>
              <a:t>·  Avoid overcrowding</a:t>
            </a:r>
            <a:endParaRPr sz="2600"/>
          </a:p>
          <a:p>
            <a:pPr indent="0" lvl="0" marL="0" rtl="0">
              <a:lnSpc>
                <a:spcPct val="115000"/>
              </a:lnSpc>
              <a:spcBef>
                <a:spcPts val="0"/>
              </a:spcBef>
              <a:spcAft>
                <a:spcPts val="0"/>
              </a:spcAft>
              <a:buNone/>
            </a:pPr>
            <a:r>
              <a:rPr lang="en" sz="2600"/>
              <a:t>·  Find a better spot</a:t>
            </a:r>
            <a:endParaRPr sz="2600"/>
          </a:p>
          <a:p>
            <a:pPr indent="0" lvl="0" marL="0">
              <a:spcBef>
                <a:spcPts val="0"/>
              </a:spcBef>
              <a:spcAft>
                <a:spcPts val="0"/>
              </a:spcAft>
              <a:buNone/>
            </a:pPr>
            <a:r>
              <a:t/>
            </a:r>
            <a:endParaRPr/>
          </a:p>
        </p:txBody>
      </p:sp>
      <p:sp>
        <p:nvSpPr>
          <p:cNvPr id="440" name="Shape 440"/>
          <p:cNvSpPr txBox="1"/>
          <p:nvPr/>
        </p:nvSpPr>
        <p:spPr>
          <a:xfrm>
            <a:off x="836350" y="5997775"/>
            <a:ext cx="5758800" cy="693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u="sng">
                <a:latin typeface="Courier New"/>
                <a:ea typeface="Courier New"/>
                <a:cs typeface="Courier New"/>
                <a:sym typeface="Courier New"/>
              </a:rPr>
              <a:t>Explore more:</a:t>
            </a:r>
            <a:endParaRPr u="sng">
              <a:latin typeface="Courier New"/>
              <a:ea typeface="Courier New"/>
              <a:cs typeface="Courier New"/>
              <a:sym typeface="Courier New"/>
            </a:endParaRPr>
          </a:p>
          <a:p>
            <a:pPr indent="0" lvl="0" marL="0" rtl="0">
              <a:lnSpc>
                <a:spcPct val="115000"/>
              </a:lnSpc>
              <a:spcBef>
                <a:spcPts val="0"/>
              </a:spcBef>
              <a:spcAft>
                <a:spcPts val="0"/>
              </a:spcAft>
              <a:buNone/>
            </a:pPr>
            <a:r>
              <a:rPr lang="en"/>
              <a:t>• Do the “Create an Aquatic Macroinvertebrate” Activity from module.  </a:t>
            </a:r>
            <a:endParaRPr/>
          </a:p>
          <a:p>
            <a:pPr indent="0" lvl="0" marL="0">
              <a:spcBef>
                <a:spcPts val="0"/>
              </a:spcBef>
              <a:spcAft>
                <a:spcPts val="0"/>
              </a:spcAft>
              <a:buNone/>
            </a:pPr>
            <a:r>
              <a:t/>
            </a:r>
            <a:endParaRPr/>
          </a:p>
        </p:txBody>
      </p:sp>
      <p:pic>
        <p:nvPicPr>
          <p:cNvPr id="441" name="Shape 441"/>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Shape 446"/>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47" name="Shape 44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River Continuum Concept </a:t>
            </a:r>
            <a:endParaRPr/>
          </a:p>
        </p:txBody>
      </p:sp>
      <p:pic>
        <p:nvPicPr>
          <p:cNvPr id="448" name="Shape 448"/>
          <p:cNvPicPr preferRelativeResize="0"/>
          <p:nvPr/>
        </p:nvPicPr>
        <p:blipFill>
          <a:blip r:embed="rId3">
            <a:alphaModFix/>
          </a:blip>
          <a:stretch>
            <a:fillRect/>
          </a:stretch>
        </p:blipFill>
        <p:spPr>
          <a:xfrm>
            <a:off x="3913000" y="1600338"/>
            <a:ext cx="5076825" cy="5124450"/>
          </a:xfrm>
          <a:prstGeom prst="rect">
            <a:avLst/>
          </a:prstGeom>
          <a:noFill/>
          <a:ln>
            <a:noFill/>
          </a:ln>
        </p:spPr>
      </p:pic>
      <p:sp>
        <p:nvSpPr>
          <p:cNvPr id="449" name="Shape 449"/>
          <p:cNvSpPr txBox="1"/>
          <p:nvPr/>
        </p:nvSpPr>
        <p:spPr>
          <a:xfrm>
            <a:off x="227000" y="1553200"/>
            <a:ext cx="3608100" cy="5149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Describes and compares the gradual changes in a stream system from headwaters (start) to mid-order creek to mouth.  </a:t>
            </a:r>
            <a:endParaRPr sz="2400"/>
          </a:p>
          <a:p>
            <a:pPr indent="0" lvl="0" marL="0" rtl="0">
              <a:lnSpc>
                <a:spcPct val="115000"/>
              </a:lnSpc>
              <a:spcBef>
                <a:spcPts val="0"/>
              </a:spcBef>
              <a:spcAft>
                <a:spcPts val="0"/>
              </a:spcAft>
              <a:buNone/>
            </a:pPr>
            <a:r>
              <a:rPr lang="en" sz="2400"/>
              <a:t>Shows how the insect feeding habits and movement differ as you go downstream from small stream to big creek or river.  </a:t>
            </a:r>
            <a:endParaRPr sz="2400"/>
          </a:p>
          <a:p>
            <a:pPr indent="0" lvl="0" marL="0">
              <a:spcBef>
                <a:spcPts val="0"/>
              </a:spcBef>
              <a:spcAft>
                <a:spcPts val="0"/>
              </a:spcAft>
              <a:buNone/>
            </a:pPr>
            <a:r>
              <a:t/>
            </a:r>
            <a:endParaRPr/>
          </a:p>
        </p:txBody>
      </p:sp>
      <p:pic>
        <p:nvPicPr>
          <p:cNvPr id="450" name="Shape 450"/>
          <p:cNvPicPr preferRelativeResize="0"/>
          <p:nvPr/>
        </p:nvPicPr>
        <p:blipFill>
          <a:blip r:embed="rId4">
            <a:alphaModFix/>
          </a:blip>
          <a:stretch>
            <a:fillRect/>
          </a:stretch>
        </p:blipFill>
        <p:spPr>
          <a:xfrm>
            <a:off x="8276815" y="6031150"/>
            <a:ext cx="693136" cy="6931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Shape 455"/>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56" name="Shape 45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River Continuum Concept </a:t>
            </a:r>
            <a:endParaRPr/>
          </a:p>
        </p:txBody>
      </p:sp>
      <p:pic>
        <p:nvPicPr>
          <p:cNvPr id="457" name="Shape 457"/>
          <p:cNvPicPr preferRelativeResize="0"/>
          <p:nvPr/>
        </p:nvPicPr>
        <p:blipFill>
          <a:blip r:embed="rId3">
            <a:alphaModFix/>
          </a:blip>
          <a:stretch>
            <a:fillRect/>
          </a:stretch>
        </p:blipFill>
        <p:spPr>
          <a:xfrm>
            <a:off x="227025" y="1887091"/>
            <a:ext cx="4733577" cy="4777971"/>
          </a:xfrm>
          <a:prstGeom prst="rect">
            <a:avLst/>
          </a:prstGeom>
          <a:noFill/>
          <a:ln>
            <a:noFill/>
          </a:ln>
        </p:spPr>
      </p:pic>
      <p:pic>
        <p:nvPicPr>
          <p:cNvPr id="458" name="Shape 458"/>
          <p:cNvPicPr preferRelativeResize="0"/>
          <p:nvPr/>
        </p:nvPicPr>
        <p:blipFill>
          <a:blip r:embed="rId4">
            <a:alphaModFix/>
          </a:blip>
          <a:stretch>
            <a:fillRect/>
          </a:stretch>
        </p:blipFill>
        <p:spPr>
          <a:xfrm>
            <a:off x="3260775" y="1600338"/>
            <a:ext cx="3886200" cy="3114675"/>
          </a:xfrm>
          <a:prstGeom prst="rect">
            <a:avLst/>
          </a:prstGeom>
          <a:noFill/>
          <a:ln>
            <a:noFill/>
          </a:ln>
        </p:spPr>
      </p:pic>
      <p:cxnSp>
        <p:nvCxnSpPr>
          <p:cNvPr id="459" name="Shape 459"/>
          <p:cNvCxnSpPr/>
          <p:nvPr/>
        </p:nvCxnSpPr>
        <p:spPr>
          <a:xfrm flipH="1">
            <a:off x="1852050" y="2712125"/>
            <a:ext cx="1684500" cy="681000"/>
          </a:xfrm>
          <a:prstGeom prst="straightConnector1">
            <a:avLst/>
          </a:prstGeom>
          <a:noFill/>
          <a:ln cap="flat" cmpd="sng" w="19050">
            <a:solidFill>
              <a:schemeClr val="dk2"/>
            </a:solidFill>
            <a:prstDash val="solid"/>
            <a:round/>
            <a:headEnd len="med" w="med" type="none"/>
            <a:tailEnd len="med" w="med" type="triangle"/>
          </a:ln>
        </p:spPr>
      </p:cxnSp>
      <p:pic>
        <p:nvPicPr>
          <p:cNvPr id="460" name="Shape 460"/>
          <p:cNvPicPr preferRelativeResize="0"/>
          <p:nvPr/>
        </p:nvPicPr>
        <p:blipFill>
          <a:blip r:embed="rId5">
            <a:alphaModFix/>
          </a:blip>
          <a:stretch>
            <a:fillRect/>
          </a:stretch>
        </p:blipFill>
        <p:spPr>
          <a:xfrm>
            <a:off x="6854559" y="847613"/>
            <a:ext cx="2103540" cy="1479077"/>
          </a:xfrm>
          <a:prstGeom prst="rect">
            <a:avLst/>
          </a:prstGeom>
          <a:noFill/>
          <a:ln>
            <a:noFill/>
          </a:ln>
        </p:spPr>
      </p:pic>
      <p:sp>
        <p:nvSpPr>
          <p:cNvPr id="461" name="Shape 461"/>
          <p:cNvSpPr txBox="1"/>
          <p:nvPr/>
        </p:nvSpPr>
        <p:spPr>
          <a:xfrm>
            <a:off x="7312025" y="2401500"/>
            <a:ext cx="1577100" cy="6213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Cranefly Larva</a:t>
            </a:r>
            <a:endParaRPr/>
          </a:p>
        </p:txBody>
      </p:sp>
      <p:pic>
        <p:nvPicPr>
          <p:cNvPr id="462" name="Shape 462"/>
          <p:cNvPicPr preferRelativeResize="0"/>
          <p:nvPr/>
        </p:nvPicPr>
        <p:blipFill>
          <a:blip r:embed="rId6">
            <a:alphaModFix/>
          </a:blip>
          <a:stretch>
            <a:fillRect/>
          </a:stretch>
        </p:blipFill>
        <p:spPr>
          <a:xfrm>
            <a:off x="7312025" y="2844945"/>
            <a:ext cx="1448806" cy="1057618"/>
          </a:xfrm>
          <a:prstGeom prst="rect">
            <a:avLst/>
          </a:prstGeom>
          <a:noFill/>
          <a:ln>
            <a:noFill/>
          </a:ln>
        </p:spPr>
      </p:pic>
      <p:sp>
        <p:nvSpPr>
          <p:cNvPr id="463" name="Shape 463"/>
          <p:cNvSpPr txBox="1"/>
          <p:nvPr/>
        </p:nvSpPr>
        <p:spPr>
          <a:xfrm>
            <a:off x="7425575" y="3902563"/>
            <a:ext cx="1350000" cy="549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Stonefly Nymph</a:t>
            </a:r>
            <a:endParaRPr i="1" sz="1600"/>
          </a:p>
          <a:p>
            <a:pPr indent="0" lvl="0" marL="0">
              <a:spcBef>
                <a:spcPts val="0"/>
              </a:spcBef>
              <a:spcAft>
                <a:spcPts val="0"/>
              </a:spcAft>
              <a:buNone/>
            </a:pPr>
            <a:r>
              <a:t/>
            </a:r>
            <a:endParaRPr/>
          </a:p>
        </p:txBody>
      </p:sp>
      <p:pic>
        <p:nvPicPr>
          <p:cNvPr id="464" name="Shape 464"/>
          <p:cNvPicPr preferRelativeResize="0"/>
          <p:nvPr/>
        </p:nvPicPr>
        <p:blipFill>
          <a:blip r:embed="rId7">
            <a:alphaModFix/>
          </a:blip>
          <a:stretch>
            <a:fillRect/>
          </a:stretch>
        </p:blipFill>
        <p:spPr>
          <a:xfrm>
            <a:off x="6058885" y="4617689"/>
            <a:ext cx="2627915" cy="1975699"/>
          </a:xfrm>
          <a:prstGeom prst="rect">
            <a:avLst/>
          </a:prstGeom>
          <a:noFill/>
          <a:ln>
            <a:noFill/>
          </a:ln>
        </p:spPr>
      </p:pic>
      <p:sp>
        <p:nvSpPr>
          <p:cNvPr id="465" name="Shape 465"/>
          <p:cNvSpPr txBox="1"/>
          <p:nvPr/>
        </p:nvSpPr>
        <p:spPr>
          <a:xfrm>
            <a:off x="6212825" y="6619050"/>
            <a:ext cx="2831700" cy="346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000" u="sng">
                <a:solidFill>
                  <a:schemeClr val="hlink"/>
                </a:solidFill>
                <a:hlinkClick r:id="rId8"/>
              </a:rPr>
              <a:t>http://www.epa.state.oh.us/dsw/wqs/headwaters/</a:t>
            </a:r>
            <a:endParaRPr sz="1000" u="sng">
              <a:solidFill>
                <a:schemeClr val="hlink"/>
              </a:solidFill>
              <a:hlinkClick r:id="rId9"/>
            </a:endParaRPr>
          </a:p>
          <a:p>
            <a:pPr indent="0" lvl="0" marL="0">
              <a:spcBef>
                <a:spcPts val="0"/>
              </a:spcBef>
              <a:spcAft>
                <a:spcPts val="0"/>
              </a:spcAft>
              <a:buNone/>
            </a:pPr>
            <a:r>
              <a:t/>
            </a:r>
            <a:endParaRPr/>
          </a:p>
        </p:txBody>
      </p:sp>
      <p:sp>
        <p:nvSpPr>
          <p:cNvPr id="466" name="Shape 466"/>
          <p:cNvSpPr txBox="1"/>
          <p:nvPr/>
        </p:nvSpPr>
        <p:spPr>
          <a:xfrm>
            <a:off x="6834102" y="131425"/>
            <a:ext cx="2126700" cy="465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800"/>
              <a:t>Headwaters</a:t>
            </a:r>
            <a:endParaRPr/>
          </a:p>
        </p:txBody>
      </p:sp>
      <p:pic>
        <p:nvPicPr>
          <p:cNvPr id="467" name="Shape 467"/>
          <p:cNvPicPr preferRelativeResize="0"/>
          <p:nvPr/>
        </p:nvPicPr>
        <p:blipFill>
          <a:blip r:embed="rId10">
            <a:alphaModFix/>
          </a:blip>
          <a:stretch>
            <a:fillRect/>
          </a:stretch>
        </p:blipFill>
        <p:spPr>
          <a:xfrm>
            <a:off x="8471373" y="6152761"/>
            <a:ext cx="571525" cy="5715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Shape 472"/>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73" name="Shape 473"/>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River Continuum Concept </a:t>
            </a:r>
            <a:endParaRPr/>
          </a:p>
        </p:txBody>
      </p:sp>
      <p:pic>
        <p:nvPicPr>
          <p:cNvPr id="474" name="Shape 474"/>
          <p:cNvPicPr preferRelativeResize="0"/>
          <p:nvPr/>
        </p:nvPicPr>
        <p:blipFill>
          <a:blip r:embed="rId3">
            <a:alphaModFix/>
          </a:blip>
          <a:stretch>
            <a:fillRect/>
          </a:stretch>
        </p:blipFill>
        <p:spPr>
          <a:xfrm>
            <a:off x="227025" y="1887091"/>
            <a:ext cx="4733577" cy="4777971"/>
          </a:xfrm>
          <a:prstGeom prst="rect">
            <a:avLst/>
          </a:prstGeom>
          <a:noFill/>
          <a:ln>
            <a:noFill/>
          </a:ln>
        </p:spPr>
      </p:pic>
      <p:pic>
        <p:nvPicPr>
          <p:cNvPr id="475" name="Shape 475"/>
          <p:cNvPicPr preferRelativeResize="0"/>
          <p:nvPr/>
        </p:nvPicPr>
        <p:blipFill>
          <a:blip r:embed="rId4">
            <a:alphaModFix/>
          </a:blip>
          <a:stretch>
            <a:fillRect/>
          </a:stretch>
        </p:blipFill>
        <p:spPr>
          <a:xfrm>
            <a:off x="3260775" y="1600338"/>
            <a:ext cx="3886200" cy="3114675"/>
          </a:xfrm>
          <a:prstGeom prst="rect">
            <a:avLst/>
          </a:prstGeom>
          <a:noFill/>
          <a:ln>
            <a:noFill/>
          </a:ln>
        </p:spPr>
      </p:pic>
      <p:cxnSp>
        <p:nvCxnSpPr>
          <p:cNvPr id="476" name="Shape 476"/>
          <p:cNvCxnSpPr/>
          <p:nvPr/>
        </p:nvCxnSpPr>
        <p:spPr>
          <a:xfrm flipH="1">
            <a:off x="1852050" y="2712125"/>
            <a:ext cx="1684500" cy="681000"/>
          </a:xfrm>
          <a:prstGeom prst="straightConnector1">
            <a:avLst/>
          </a:prstGeom>
          <a:noFill/>
          <a:ln cap="flat" cmpd="sng" w="19050">
            <a:solidFill>
              <a:schemeClr val="dk2"/>
            </a:solidFill>
            <a:prstDash val="solid"/>
            <a:round/>
            <a:headEnd len="med" w="med" type="none"/>
            <a:tailEnd len="med" w="med" type="triangle"/>
          </a:ln>
        </p:spPr>
      </p:cxnSp>
      <p:pic>
        <p:nvPicPr>
          <p:cNvPr id="477" name="Shape 477"/>
          <p:cNvPicPr preferRelativeResize="0"/>
          <p:nvPr/>
        </p:nvPicPr>
        <p:blipFill>
          <a:blip r:embed="rId5">
            <a:alphaModFix/>
          </a:blip>
          <a:stretch>
            <a:fillRect/>
          </a:stretch>
        </p:blipFill>
        <p:spPr>
          <a:xfrm>
            <a:off x="5251150" y="4638740"/>
            <a:ext cx="2914650" cy="1657350"/>
          </a:xfrm>
          <a:prstGeom prst="rect">
            <a:avLst/>
          </a:prstGeom>
          <a:noFill/>
          <a:ln>
            <a:noFill/>
          </a:ln>
        </p:spPr>
      </p:pic>
      <p:sp>
        <p:nvSpPr>
          <p:cNvPr id="478" name="Shape 478"/>
          <p:cNvSpPr txBox="1"/>
          <p:nvPr/>
        </p:nvSpPr>
        <p:spPr>
          <a:xfrm>
            <a:off x="5251150" y="6045115"/>
            <a:ext cx="3070500" cy="5496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Mayfly nymph</a:t>
            </a:r>
            <a:r>
              <a:rPr i="1" lang="en"/>
              <a:t> </a:t>
            </a:r>
            <a:r>
              <a:rPr i="1" lang="en" sz="2800"/>
              <a:t> </a:t>
            </a:r>
            <a:r>
              <a:rPr i="1" lang="en" sz="1200" u="sng">
                <a:solidFill>
                  <a:schemeClr val="hlink"/>
                </a:solidFill>
                <a:hlinkClick r:id="rId6"/>
              </a:rPr>
              <a:t>http://www.wwf.org.nz/earthsaver/es_18.cfm</a:t>
            </a:r>
            <a:endParaRPr i="1" sz="1200" u="sng">
              <a:solidFill>
                <a:schemeClr val="hlink"/>
              </a:solidFill>
              <a:hlinkClick r:id="rId7"/>
            </a:endParaRPr>
          </a:p>
          <a:p>
            <a:pPr indent="0" lvl="0" marL="0">
              <a:spcBef>
                <a:spcPts val="0"/>
              </a:spcBef>
              <a:spcAft>
                <a:spcPts val="0"/>
              </a:spcAft>
              <a:buNone/>
            </a:pPr>
            <a:r>
              <a:t/>
            </a:r>
            <a:endParaRPr/>
          </a:p>
        </p:txBody>
      </p:sp>
      <p:sp>
        <p:nvSpPr>
          <p:cNvPr id="479" name="Shape 479"/>
          <p:cNvSpPr txBox="1"/>
          <p:nvPr/>
        </p:nvSpPr>
        <p:spPr>
          <a:xfrm>
            <a:off x="6992289" y="493050"/>
            <a:ext cx="2151600" cy="16140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2800"/>
              <a:t>Headwaters</a:t>
            </a:r>
            <a:endParaRPr/>
          </a:p>
        </p:txBody>
      </p:sp>
      <p:pic>
        <p:nvPicPr>
          <p:cNvPr id="480" name="Shape 480"/>
          <p:cNvPicPr preferRelativeResize="0"/>
          <p:nvPr/>
        </p:nvPicPr>
        <p:blipFill>
          <a:blip r:embed="rId8">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4" name="Shape 484"/>
        <p:cNvGrpSpPr/>
        <p:nvPr/>
      </p:nvGrpSpPr>
      <p:grpSpPr>
        <a:xfrm>
          <a:off x="0" y="0"/>
          <a:ext cx="0" cy="0"/>
          <a:chOff x="0" y="0"/>
          <a:chExt cx="0" cy="0"/>
        </a:xfrm>
      </p:grpSpPr>
      <p:sp>
        <p:nvSpPr>
          <p:cNvPr id="485" name="Shape 485"/>
          <p:cNvSpPr txBox="1"/>
          <p:nvPr>
            <p:ph idx="1" type="body"/>
          </p:nvPr>
        </p:nvSpPr>
        <p:spPr>
          <a:xfrm>
            <a:off x="457200" y="892938"/>
            <a:ext cx="8229600" cy="5606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                                                      </a:t>
            </a:r>
            <a:r>
              <a:rPr lang="en" sz="2400"/>
              <a:t>Mid-order</a:t>
            </a:r>
            <a:endParaRPr sz="2400"/>
          </a:p>
        </p:txBody>
      </p:sp>
      <p:sp>
        <p:nvSpPr>
          <p:cNvPr id="486" name="Shape 48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River Continuum Concept </a:t>
            </a:r>
            <a:endParaRPr/>
          </a:p>
        </p:txBody>
      </p:sp>
      <p:pic>
        <p:nvPicPr>
          <p:cNvPr id="487" name="Shape 487"/>
          <p:cNvPicPr preferRelativeResize="0"/>
          <p:nvPr/>
        </p:nvPicPr>
        <p:blipFill>
          <a:blip r:embed="rId3">
            <a:alphaModFix/>
          </a:blip>
          <a:stretch>
            <a:fillRect/>
          </a:stretch>
        </p:blipFill>
        <p:spPr>
          <a:xfrm>
            <a:off x="215075" y="1721219"/>
            <a:ext cx="4733577" cy="4777971"/>
          </a:xfrm>
          <a:prstGeom prst="rect">
            <a:avLst/>
          </a:prstGeom>
          <a:noFill/>
          <a:ln>
            <a:noFill/>
          </a:ln>
        </p:spPr>
      </p:pic>
      <p:pic>
        <p:nvPicPr>
          <p:cNvPr id="488" name="Shape 488"/>
          <p:cNvPicPr preferRelativeResize="0"/>
          <p:nvPr/>
        </p:nvPicPr>
        <p:blipFill>
          <a:blip r:embed="rId4">
            <a:alphaModFix/>
          </a:blip>
          <a:stretch>
            <a:fillRect/>
          </a:stretch>
        </p:blipFill>
        <p:spPr>
          <a:xfrm>
            <a:off x="5820107" y="4856702"/>
            <a:ext cx="2436568" cy="1642488"/>
          </a:xfrm>
          <a:prstGeom prst="rect">
            <a:avLst/>
          </a:prstGeom>
          <a:noFill/>
          <a:ln>
            <a:noFill/>
          </a:ln>
        </p:spPr>
      </p:pic>
      <p:sp>
        <p:nvSpPr>
          <p:cNvPr id="489" name="Shape 489"/>
          <p:cNvSpPr txBox="1"/>
          <p:nvPr/>
        </p:nvSpPr>
        <p:spPr>
          <a:xfrm>
            <a:off x="7240325" y="4277300"/>
            <a:ext cx="1804200" cy="358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South Branch of French Creek</a:t>
            </a:r>
            <a:endParaRPr i="1" sz="1600"/>
          </a:p>
          <a:p>
            <a:pPr indent="0" lvl="0" marL="0">
              <a:spcBef>
                <a:spcPts val="0"/>
              </a:spcBef>
              <a:spcAft>
                <a:spcPts val="0"/>
              </a:spcAft>
              <a:buNone/>
            </a:pPr>
            <a:r>
              <a:t/>
            </a:r>
            <a:endParaRPr/>
          </a:p>
        </p:txBody>
      </p:sp>
      <p:sp>
        <p:nvSpPr>
          <p:cNvPr id="490" name="Shape 490"/>
          <p:cNvSpPr txBox="1"/>
          <p:nvPr/>
        </p:nvSpPr>
        <p:spPr>
          <a:xfrm>
            <a:off x="6296450" y="6499190"/>
            <a:ext cx="2174400" cy="239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Photos source: Creek Connections</a:t>
            </a:r>
            <a:endParaRPr i="1" sz="1000"/>
          </a:p>
          <a:p>
            <a:pPr indent="0" lvl="0" marL="0">
              <a:spcBef>
                <a:spcPts val="0"/>
              </a:spcBef>
              <a:spcAft>
                <a:spcPts val="0"/>
              </a:spcAft>
              <a:buNone/>
            </a:pPr>
            <a:r>
              <a:t/>
            </a:r>
            <a:endParaRPr/>
          </a:p>
        </p:txBody>
      </p:sp>
      <p:sp>
        <p:nvSpPr>
          <p:cNvPr id="491" name="Shape 491"/>
          <p:cNvSpPr txBox="1"/>
          <p:nvPr/>
        </p:nvSpPr>
        <p:spPr>
          <a:xfrm>
            <a:off x="457200" y="6427590"/>
            <a:ext cx="4886700" cy="262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 Source (all):  </a:t>
            </a:r>
            <a:r>
              <a:rPr i="1" lang="en" sz="1000" u="sng"/>
              <a:t>Stream Ecology: Structure and Function of Running Waters</a:t>
            </a:r>
            <a:r>
              <a:rPr i="1" lang="en" sz="1000"/>
              <a:t> by J. David Allan, 1995.</a:t>
            </a:r>
            <a:endParaRPr i="1" sz="1000"/>
          </a:p>
          <a:p>
            <a:pPr indent="0" lvl="0" marL="0">
              <a:spcBef>
                <a:spcPts val="0"/>
              </a:spcBef>
              <a:spcAft>
                <a:spcPts val="0"/>
              </a:spcAft>
              <a:buNone/>
            </a:pPr>
            <a:r>
              <a:t/>
            </a:r>
            <a:endParaRPr/>
          </a:p>
        </p:txBody>
      </p:sp>
      <p:pic>
        <p:nvPicPr>
          <p:cNvPr id="492" name="Shape 492"/>
          <p:cNvPicPr preferRelativeResize="0"/>
          <p:nvPr/>
        </p:nvPicPr>
        <p:blipFill>
          <a:blip r:embed="rId5">
            <a:alphaModFix/>
          </a:blip>
          <a:stretch>
            <a:fillRect/>
          </a:stretch>
        </p:blipFill>
        <p:spPr>
          <a:xfrm>
            <a:off x="3136425" y="1721219"/>
            <a:ext cx="3895725" cy="2943225"/>
          </a:xfrm>
          <a:prstGeom prst="rect">
            <a:avLst/>
          </a:prstGeom>
          <a:noFill/>
          <a:ln>
            <a:noFill/>
          </a:ln>
        </p:spPr>
      </p:pic>
      <p:cxnSp>
        <p:nvCxnSpPr>
          <p:cNvPr id="493" name="Shape 493"/>
          <p:cNvCxnSpPr/>
          <p:nvPr/>
        </p:nvCxnSpPr>
        <p:spPr>
          <a:xfrm flipH="1">
            <a:off x="1739650" y="3679900"/>
            <a:ext cx="1701300" cy="955800"/>
          </a:xfrm>
          <a:prstGeom prst="straightConnector1">
            <a:avLst/>
          </a:prstGeom>
          <a:noFill/>
          <a:ln cap="flat" cmpd="sng" w="19050">
            <a:solidFill>
              <a:schemeClr val="dk2"/>
            </a:solidFill>
            <a:prstDash val="solid"/>
            <a:round/>
            <a:headEnd len="med" w="med" type="none"/>
            <a:tailEnd len="med" w="med" type="triangle"/>
          </a:ln>
        </p:spPr>
      </p:cxnSp>
      <p:pic>
        <p:nvPicPr>
          <p:cNvPr id="494" name="Shape 494"/>
          <p:cNvPicPr preferRelativeResize="0"/>
          <p:nvPr/>
        </p:nvPicPr>
        <p:blipFill>
          <a:blip r:embed="rId6">
            <a:alphaModFix/>
          </a:blip>
          <a:stretch>
            <a:fillRect/>
          </a:stretch>
        </p:blipFill>
        <p:spPr>
          <a:xfrm>
            <a:off x="6933369" y="2060963"/>
            <a:ext cx="1958656" cy="906212"/>
          </a:xfrm>
          <a:prstGeom prst="rect">
            <a:avLst/>
          </a:prstGeom>
          <a:noFill/>
          <a:ln>
            <a:noFill/>
          </a:ln>
        </p:spPr>
      </p:pic>
      <p:pic>
        <p:nvPicPr>
          <p:cNvPr id="495" name="Shape 495"/>
          <p:cNvPicPr preferRelativeResize="0"/>
          <p:nvPr/>
        </p:nvPicPr>
        <p:blipFill>
          <a:blip r:embed="rId7">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Shape 500"/>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River Continuum Concept </a:t>
            </a:r>
            <a:endParaRPr/>
          </a:p>
        </p:txBody>
      </p:sp>
      <p:pic>
        <p:nvPicPr>
          <p:cNvPr id="501" name="Shape 501"/>
          <p:cNvPicPr preferRelativeResize="0"/>
          <p:nvPr/>
        </p:nvPicPr>
        <p:blipFill>
          <a:blip r:embed="rId3">
            <a:alphaModFix/>
          </a:blip>
          <a:stretch>
            <a:fillRect/>
          </a:stretch>
        </p:blipFill>
        <p:spPr>
          <a:xfrm>
            <a:off x="215075" y="1690104"/>
            <a:ext cx="4733577" cy="4777971"/>
          </a:xfrm>
          <a:prstGeom prst="rect">
            <a:avLst/>
          </a:prstGeom>
          <a:noFill/>
          <a:ln>
            <a:noFill/>
          </a:ln>
        </p:spPr>
      </p:pic>
      <p:pic>
        <p:nvPicPr>
          <p:cNvPr id="502" name="Shape 502"/>
          <p:cNvPicPr preferRelativeResize="0"/>
          <p:nvPr/>
        </p:nvPicPr>
        <p:blipFill>
          <a:blip r:embed="rId4">
            <a:alphaModFix/>
          </a:blip>
          <a:stretch>
            <a:fillRect/>
          </a:stretch>
        </p:blipFill>
        <p:spPr>
          <a:xfrm>
            <a:off x="7258050" y="531825"/>
            <a:ext cx="1885950" cy="1238250"/>
          </a:xfrm>
          <a:prstGeom prst="rect">
            <a:avLst/>
          </a:prstGeom>
          <a:noFill/>
          <a:ln>
            <a:noFill/>
          </a:ln>
        </p:spPr>
      </p:pic>
      <p:pic>
        <p:nvPicPr>
          <p:cNvPr id="503" name="Shape 503"/>
          <p:cNvPicPr preferRelativeResize="0"/>
          <p:nvPr/>
        </p:nvPicPr>
        <p:blipFill>
          <a:blip r:embed="rId5">
            <a:alphaModFix/>
          </a:blip>
          <a:stretch>
            <a:fillRect/>
          </a:stretch>
        </p:blipFill>
        <p:spPr>
          <a:xfrm>
            <a:off x="7377113" y="2145350"/>
            <a:ext cx="1647825" cy="1247775"/>
          </a:xfrm>
          <a:prstGeom prst="rect">
            <a:avLst/>
          </a:prstGeom>
          <a:noFill/>
          <a:ln>
            <a:noFill/>
          </a:ln>
        </p:spPr>
      </p:pic>
      <p:pic>
        <p:nvPicPr>
          <p:cNvPr id="504" name="Shape 504"/>
          <p:cNvPicPr preferRelativeResize="0"/>
          <p:nvPr/>
        </p:nvPicPr>
        <p:blipFill>
          <a:blip r:embed="rId6">
            <a:alphaModFix/>
          </a:blip>
          <a:stretch>
            <a:fillRect/>
          </a:stretch>
        </p:blipFill>
        <p:spPr>
          <a:xfrm>
            <a:off x="7443700" y="3692125"/>
            <a:ext cx="1400175" cy="1914525"/>
          </a:xfrm>
          <a:prstGeom prst="rect">
            <a:avLst/>
          </a:prstGeom>
          <a:noFill/>
          <a:ln>
            <a:noFill/>
          </a:ln>
        </p:spPr>
      </p:pic>
      <p:pic>
        <p:nvPicPr>
          <p:cNvPr id="505" name="Shape 505"/>
          <p:cNvPicPr preferRelativeResize="0"/>
          <p:nvPr/>
        </p:nvPicPr>
        <p:blipFill>
          <a:blip r:embed="rId7">
            <a:alphaModFix/>
          </a:blip>
          <a:stretch>
            <a:fillRect/>
          </a:stretch>
        </p:blipFill>
        <p:spPr>
          <a:xfrm>
            <a:off x="5696400" y="5708375"/>
            <a:ext cx="2019300" cy="1009650"/>
          </a:xfrm>
          <a:prstGeom prst="rect">
            <a:avLst/>
          </a:prstGeom>
          <a:noFill/>
          <a:ln>
            <a:noFill/>
          </a:ln>
        </p:spPr>
      </p:pic>
      <p:sp>
        <p:nvSpPr>
          <p:cNvPr id="506" name="Shape 506"/>
          <p:cNvSpPr txBox="1"/>
          <p:nvPr/>
        </p:nvSpPr>
        <p:spPr>
          <a:xfrm>
            <a:off x="258064" y="6455225"/>
            <a:ext cx="4647600" cy="262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 Source:  </a:t>
            </a:r>
            <a:r>
              <a:rPr i="1" lang="en" sz="1000" u="sng"/>
              <a:t>Stream Ecology: Structure and Function of Running Waters</a:t>
            </a:r>
            <a:r>
              <a:rPr i="1" lang="en" sz="1000"/>
              <a:t> by J. David Allan, 1995.</a:t>
            </a:r>
            <a:endParaRPr i="1" sz="1000"/>
          </a:p>
          <a:p>
            <a:pPr indent="0" lvl="0" marL="0">
              <a:spcBef>
                <a:spcPts val="0"/>
              </a:spcBef>
              <a:spcAft>
                <a:spcPts val="0"/>
              </a:spcAft>
              <a:buNone/>
            </a:pPr>
            <a:r>
              <a:t/>
            </a:r>
            <a:endParaRPr/>
          </a:p>
        </p:txBody>
      </p:sp>
      <p:pic>
        <p:nvPicPr>
          <p:cNvPr id="507" name="Shape 507"/>
          <p:cNvPicPr preferRelativeResize="0"/>
          <p:nvPr/>
        </p:nvPicPr>
        <p:blipFill>
          <a:blip r:embed="rId8">
            <a:alphaModFix/>
          </a:blip>
          <a:stretch>
            <a:fillRect/>
          </a:stretch>
        </p:blipFill>
        <p:spPr>
          <a:xfrm>
            <a:off x="3362325" y="1523725"/>
            <a:ext cx="3895725" cy="2943225"/>
          </a:xfrm>
          <a:prstGeom prst="rect">
            <a:avLst/>
          </a:prstGeom>
          <a:noFill/>
          <a:ln>
            <a:noFill/>
          </a:ln>
        </p:spPr>
      </p:pic>
      <p:cxnSp>
        <p:nvCxnSpPr>
          <p:cNvPr id="508" name="Shape 508"/>
          <p:cNvCxnSpPr/>
          <p:nvPr/>
        </p:nvCxnSpPr>
        <p:spPr>
          <a:xfrm flipH="1">
            <a:off x="1935600" y="3596275"/>
            <a:ext cx="1696500" cy="870600"/>
          </a:xfrm>
          <a:prstGeom prst="straightConnector1">
            <a:avLst/>
          </a:prstGeom>
          <a:noFill/>
          <a:ln cap="flat" cmpd="sng" w="19050">
            <a:solidFill>
              <a:schemeClr val="dk2"/>
            </a:solidFill>
            <a:prstDash val="solid"/>
            <a:round/>
            <a:headEnd len="med" w="med" type="none"/>
            <a:tailEnd len="med" w="med" type="triangle"/>
          </a:ln>
        </p:spPr>
      </p:cxnSp>
      <p:pic>
        <p:nvPicPr>
          <p:cNvPr id="509" name="Shape 509"/>
          <p:cNvPicPr preferRelativeResize="0"/>
          <p:nvPr/>
        </p:nvPicPr>
        <p:blipFill>
          <a:blip r:embed="rId9">
            <a:alphaModFix/>
          </a:blip>
          <a:stretch>
            <a:fillRect/>
          </a:stretch>
        </p:blipFill>
        <p:spPr>
          <a:xfrm>
            <a:off x="8276815" y="5958202"/>
            <a:ext cx="766084" cy="766084"/>
          </a:xfrm>
          <a:prstGeom prst="rect">
            <a:avLst/>
          </a:prstGeom>
          <a:noFill/>
          <a:ln>
            <a:noFill/>
          </a:ln>
        </p:spPr>
      </p:pic>
      <p:sp>
        <p:nvSpPr>
          <p:cNvPr id="510" name="Shape 510"/>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a:spcBef>
                <a:spcPts val="0"/>
              </a:spcBef>
              <a:spcAft>
                <a:spcPts val="0"/>
              </a:spcAft>
              <a:buNone/>
            </a:pPr>
            <a:r>
              <a:rPr lang="en" sz="2400"/>
              <a:t>                                                    Mid-order</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Shape 74"/>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is Benthic?        </a:t>
            </a:r>
            <a:endParaRPr/>
          </a:p>
          <a:p>
            <a:pPr indent="0" lvl="0" marL="0" rtl="0">
              <a:spcBef>
                <a:spcPts val="0"/>
              </a:spcBef>
              <a:spcAft>
                <a:spcPts val="0"/>
              </a:spcAft>
              <a:buNone/>
            </a:pPr>
            <a:r>
              <a:rPr lang="en" sz="2400">
                <a:solidFill>
                  <a:schemeClr val="lt1"/>
                </a:solidFill>
              </a:rPr>
              <a:t>                                Bottom-dwelling</a:t>
            </a:r>
            <a:endParaRPr sz="2400">
              <a:solidFill>
                <a:schemeClr val="lt1"/>
              </a:solidFill>
            </a:endParaRPr>
          </a:p>
          <a:p>
            <a:pPr indent="0" lvl="0" marL="0" rtl="0">
              <a:spcBef>
                <a:spcPts val="0"/>
              </a:spcBef>
              <a:spcAft>
                <a:spcPts val="0"/>
              </a:spcAft>
              <a:buNone/>
            </a:pPr>
            <a:r>
              <a:t/>
            </a:r>
            <a:endParaRPr sz="2400">
              <a:solidFill>
                <a:schemeClr val="lt1"/>
              </a:solidFill>
            </a:endParaRPr>
          </a:p>
          <a:p>
            <a:pPr indent="0" lvl="0" marL="0" rtl="0">
              <a:spcBef>
                <a:spcPts val="0"/>
              </a:spcBef>
              <a:spcAft>
                <a:spcPts val="0"/>
              </a:spcAft>
              <a:buNone/>
            </a:pPr>
            <a:r>
              <a:rPr lang="en" sz="2400">
                <a:solidFill>
                  <a:schemeClr val="lt1"/>
                </a:solidFill>
              </a:rPr>
              <a:t>	</a:t>
            </a:r>
            <a:endParaRPr sz="2400">
              <a:solidFill>
                <a:schemeClr val="lt1"/>
              </a:solidFill>
            </a:endParaRPr>
          </a:p>
          <a:p>
            <a:pPr indent="0" lvl="0" marL="0" rtl="0">
              <a:spcBef>
                <a:spcPts val="0"/>
              </a:spcBef>
              <a:spcAft>
                <a:spcPts val="0"/>
              </a:spcAft>
              <a:buNone/>
            </a:pPr>
            <a:r>
              <a:t/>
            </a:r>
            <a:endParaRPr sz="2400">
              <a:solidFill>
                <a:schemeClr val="lt1"/>
              </a:solidFill>
            </a:endParaRPr>
          </a:p>
          <a:p>
            <a:pPr indent="0" lvl="0" marL="0" rtl="0">
              <a:spcBef>
                <a:spcPts val="0"/>
              </a:spcBef>
              <a:spcAft>
                <a:spcPts val="0"/>
              </a:spcAft>
              <a:buNone/>
            </a:pPr>
            <a:r>
              <a:t/>
            </a:r>
            <a:endParaRPr sz="2400">
              <a:solidFill>
                <a:schemeClr val="lt1"/>
              </a:solidFill>
            </a:endParaRPr>
          </a:p>
          <a:p>
            <a:pPr indent="0" lvl="0" marL="0" rtl="0">
              <a:spcBef>
                <a:spcPts val="0"/>
              </a:spcBef>
              <a:spcAft>
                <a:spcPts val="0"/>
              </a:spcAft>
              <a:buNone/>
            </a:pPr>
            <a:r>
              <a:t/>
            </a:r>
            <a:endParaRPr sz="2400">
              <a:solidFill>
                <a:schemeClr val="lt1"/>
              </a:solidFill>
            </a:endParaRPr>
          </a:p>
          <a:p>
            <a:pPr indent="0" lvl="0" marL="0" rtl="0">
              <a:spcBef>
                <a:spcPts val="0"/>
              </a:spcBef>
              <a:spcAft>
                <a:spcPts val="0"/>
              </a:spcAft>
              <a:buNone/>
            </a:pPr>
            <a:r>
              <a:t/>
            </a:r>
            <a:endParaRPr sz="2400">
              <a:solidFill>
                <a:schemeClr val="lt1"/>
              </a:solidFill>
            </a:endParaRPr>
          </a:p>
          <a:p>
            <a:pPr indent="0" lvl="0" marL="0" rtl="0">
              <a:spcBef>
                <a:spcPts val="0"/>
              </a:spcBef>
              <a:spcAft>
                <a:spcPts val="0"/>
              </a:spcAft>
              <a:buNone/>
            </a:pPr>
            <a:r>
              <a:rPr lang="en" sz="2400">
                <a:solidFill>
                  <a:schemeClr val="lt1"/>
                </a:solidFill>
              </a:rPr>
              <a:t>	</a:t>
            </a:r>
            <a:r>
              <a:rPr i="1" lang="en" sz="1800">
                <a:solidFill>
                  <a:schemeClr val="dk1"/>
                </a:solidFill>
              </a:rPr>
              <a:t>Mayfly nymph								Alderfly larva</a:t>
            </a:r>
            <a:endParaRPr i="1" sz="1800">
              <a:solidFill>
                <a:schemeClr val="dk1"/>
              </a:solidFill>
            </a:endParaRPr>
          </a:p>
          <a:p>
            <a:pPr indent="0" lvl="0" marL="0" rtl="0">
              <a:spcBef>
                <a:spcPts val="0"/>
              </a:spcBef>
              <a:spcAft>
                <a:spcPts val="0"/>
              </a:spcAft>
              <a:buNone/>
            </a:pPr>
            <a:r>
              <a:t/>
            </a:r>
            <a:endParaRPr i="1" sz="1800">
              <a:solidFill>
                <a:schemeClr val="dk1"/>
              </a:solidFill>
            </a:endParaRPr>
          </a:p>
          <a:p>
            <a:pPr indent="0" lvl="0" marL="0" rtl="0">
              <a:spcBef>
                <a:spcPts val="0"/>
              </a:spcBef>
              <a:spcAft>
                <a:spcPts val="0"/>
              </a:spcAft>
              <a:buNone/>
            </a:pPr>
            <a:r>
              <a:t/>
            </a:r>
            <a:endParaRPr i="1" sz="1800">
              <a:solidFill>
                <a:schemeClr val="dk1"/>
              </a:solidFill>
            </a:endParaRPr>
          </a:p>
          <a:p>
            <a:pPr indent="0" lvl="0" marL="0" rtl="0">
              <a:spcBef>
                <a:spcPts val="0"/>
              </a:spcBef>
              <a:spcAft>
                <a:spcPts val="0"/>
              </a:spcAft>
              <a:buNone/>
            </a:pPr>
            <a:r>
              <a:t/>
            </a:r>
            <a:endParaRPr i="1" sz="1800">
              <a:solidFill>
                <a:schemeClr val="dk1"/>
              </a:solidFill>
            </a:endParaRPr>
          </a:p>
          <a:p>
            <a:pPr indent="457200" lvl="0" marL="4572000">
              <a:spcBef>
                <a:spcPts val="0"/>
              </a:spcBef>
              <a:spcAft>
                <a:spcPts val="0"/>
              </a:spcAft>
              <a:buNone/>
            </a:pPr>
            <a:r>
              <a:rPr lang="en" sz="2400">
                <a:solidFill>
                  <a:schemeClr val="lt1"/>
                </a:solidFill>
              </a:rPr>
              <a:t>Substrate</a:t>
            </a:r>
            <a:endParaRPr i="1" sz="1800">
              <a:solidFill>
                <a:schemeClr val="dk1"/>
              </a:solidFill>
            </a:endParaRPr>
          </a:p>
        </p:txBody>
      </p:sp>
      <p:sp>
        <p:nvSpPr>
          <p:cNvPr id="75" name="Shape 7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Benthic Macroinvertebrates</a:t>
            </a:r>
            <a:endParaRPr/>
          </a:p>
        </p:txBody>
      </p:sp>
      <p:pic>
        <p:nvPicPr>
          <p:cNvPr id="76" name="Shape 76"/>
          <p:cNvPicPr preferRelativeResize="0"/>
          <p:nvPr/>
        </p:nvPicPr>
        <p:blipFill>
          <a:blip r:embed="rId3">
            <a:alphaModFix/>
          </a:blip>
          <a:stretch>
            <a:fillRect/>
          </a:stretch>
        </p:blipFill>
        <p:spPr>
          <a:xfrm>
            <a:off x="5268925" y="2774470"/>
            <a:ext cx="2611854" cy="2071330"/>
          </a:xfrm>
          <a:prstGeom prst="rect">
            <a:avLst/>
          </a:prstGeom>
          <a:noFill/>
          <a:ln>
            <a:noFill/>
          </a:ln>
        </p:spPr>
      </p:pic>
      <p:pic>
        <p:nvPicPr>
          <p:cNvPr id="77" name="Shape 77"/>
          <p:cNvPicPr preferRelativeResize="0"/>
          <p:nvPr/>
        </p:nvPicPr>
        <p:blipFill>
          <a:blip r:embed="rId4">
            <a:alphaModFix/>
          </a:blip>
          <a:stretch>
            <a:fillRect/>
          </a:stretch>
        </p:blipFill>
        <p:spPr>
          <a:xfrm>
            <a:off x="752850" y="2441240"/>
            <a:ext cx="2388492" cy="2461576"/>
          </a:xfrm>
          <a:prstGeom prst="rect">
            <a:avLst/>
          </a:prstGeom>
          <a:noFill/>
          <a:ln>
            <a:noFill/>
          </a:ln>
        </p:spPr>
      </p:pic>
      <p:pic>
        <p:nvPicPr>
          <p:cNvPr id="78" name="Shape 78"/>
          <p:cNvPicPr preferRelativeResize="0"/>
          <p:nvPr/>
        </p:nvPicPr>
        <p:blipFill>
          <a:blip r:embed="rId5">
            <a:alphaModFix/>
          </a:blip>
          <a:stretch>
            <a:fillRect/>
          </a:stretch>
        </p:blipFill>
        <p:spPr>
          <a:xfrm>
            <a:off x="2801950" y="5010150"/>
            <a:ext cx="2466975" cy="1847850"/>
          </a:xfrm>
          <a:prstGeom prst="rect">
            <a:avLst/>
          </a:prstGeom>
          <a:noFill/>
          <a:ln>
            <a:noFill/>
          </a:ln>
        </p:spPr>
      </p:pic>
      <p:pic>
        <p:nvPicPr>
          <p:cNvPr id="79" name="Shape 79"/>
          <p:cNvPicPr preferRelativeResize="0"/>
          <p:nvPr/>
        </p:nvPicPr>
        <p:blipFill>
          <a:blip r:embed="rId6">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Shape 515"/>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2400"/>
              <a:t>                Mouth</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rPr lang="en" sz="2400"/>
              <a:t>     </a:t>
            </a:r>
            <a:r>
              <a:rPr lang="en" sz="1800"/>
              <a:t>Confluence of Kiski and Allegheny River</a:t>
            </a:r>
            <a:endParaRPr sz="1800"/>
          </a:p>
          <a:p>
            <a:pPr indent="0" lvl="0" marL="0" rtl="0">
              <a:spcBef>
                <a:spcPts val="0"/>
              </a:spcBef>
              <a:spcAft>
                <a:spcPts val="0"/>
              </a:spcAft>
              <a:buNone/>
            </a:pPr>
            <a:r>
              <a:t/>
            </a:r>
            <a:endParaRPr sz="18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a:spcBef>
                <a:spcPts val="0"/>
              </a:spcBef>
              <a:spcAft>
                <a:spcPts val="0"/>
              </a:spcAft>
              <a:buNone/>
            </a:pPr>
            <a:r>
              <a:t/>
            </a:r>
            <a:endParaRPr sz="2400"/>
          </a:p>
        </p:txBody>
      </p:sp>
      <p:sp>
        <p:nvSpPr>
          <p:cNvPr id="516" name="Shape 51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River Continuum Concept</a:t>
            </a:r>
            <a:endParaRPr/>
          </a:p>
        </p:txBody>
      </p:sp>
      <p:pic>
        <p:nvPicPr>
          <p:cNvPr id="517" name="Shape 517"/>
          <p:cNvPicPr preferRelativeResize="0"/>
          <p:nvPr/>
        </p:nvPicPr>
        <p:blipFill>
          <a:blip r:embed="rId3">
            <a:alphaModFix/>
          </a:blip>
          <a:stretch>
            <a:fillRect/>
          </a:stretch>
        </p:blipFill>
        <p:spPr>
          <a:xfrm>
            <a:off x="784900" y="2187150"/>
            <a:ext cx="4762500" cy="1790700"/>
          </a:xfrm>
          <a:prstGeom prst="rect">
            <a:avLst/>
          </a:prstGeom>
          <a:noFill/>
          <a:ln>
            <a:noFill/>
          </a:ln>
        </p:spPr>
      </p:pic>
      <p:pic>
        <p:nvPicPr>
          <p:cNvPr id="518" name="Shape 518"/>
          <p:cNvPicPr preferRelativeResize="0"/>
          <p:nvPr/>
        </p:nvPicPr>
        <p:blipFill>
          <a:blip r:embed="rId4">
            <a:alphaModFix/>
          </a:blip>
          <a:stretch>
            <a:fillRect/>
          </a:stretch>
        </p:blipFill>
        <p:spPr>
          <a:xfrm>
            <a:off x="5354294" y="3010378"/>
            <a:ext cx="3706081" cy="3740097"/>
          </a:xfrm>
          <a:prstGeom prst="rect">
            <a:avLst/>
          </a:prstGeom>
          <a:noFill/>
          <a:ln>
            <a:noFill/>
          </a:ln>
        </p:spPr>
      </p:pic>
      <p:sp>
        <p:nvSpPr>
          <p:cNvPr id="519" name="Shape 519"/>
          <p:cNvSpPr txBox="1"/>
          <p:nvPr/>
        </p:nvSpPr>
        <p:spPr>
          <a:xfrm>
            <a:off x="5547400" y="2369940"/>
            <a:ext cx="4839900" cy="3597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http://www.panoramio.com/photo/28680516</a:t>
            </a:r>
            <a:endParaRPr sz="1000"/>
          </a:p>
        </p:txBody>
      </p:sp>
      <p:pic>
        <p:nvPicPr>
          <p:cNvPr id="520" name="Shape 520"/>
          <p:cNvPicPr preferRelativeResize="0"/>
          <p:nvPr/>
        </p:nvPicPr>
        <p:blipFill>
          <a:blip r:embed="rId5">
            <a:alphaModFix/>
          </a:blip>
          <a:stretch>
            <a:fillRect/>
          </a:stretch>
        </p:blipFill>
        <p:spPr>
          <a:xfrm>
            <a:off x="2207625" y="4642653"/>
            <a:ext cx="2502145" cy="1958447"/>
          </a:xfrm>
          <a:prstGeom prst="rect">
            <a:avLst/>
          </a:prstGeom>
          <a:noFill/>
          <a:ln>
            <a:noFill/>
          </a:ln>
        </p:spPr>
      </p:pic>
      <p:pic>
        <p:nvPicPr>
          <p:cNvPr id="521" name="Shape 521"/>
          <p:cNvPicPr preferRelativeResize="0"/>
          <p:nvPr/>
        </p:nvPicPr>
        <p:blipFill>
          <a:blip r:embed="rId6">
            <a:alphaModFix/>
          </a:blip>
          <a:stretch>
            <a:fillRect/>
          </a:stretch>
        </p:blipFill>
        <p:spPr>
          <a:xfrm>
            <a:off x="93415" y="5984391"/>
            <a:ext cx="766084" cy="76608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Shape 526"/>
          <p:cNvSpPr txBox="1"/>
          <p:nvPr>
            <p:ph idx="1" type="body"/>
          </p:nvPr>
        </p:nvSpPr>
        <p:spPr>
          <a:xfrm>
            <a:off x="457200" y="856463"/>
            <a:ext cx="8229600" cy="564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a:spcBef>
                <a:spcPts val="0"/>
              </a:spcBef>
              <a:spcAft>
                <a:spcPts val="0"/>
              </a:spcAft>
              <a:buNone/>
            </a:pPr>
            <a:r>
              <a:rPr lang="en" sz="1800"/>
              <a:t>       Water Strider</a:t>
            </a:r>
            <a:endParaRPr sz="1800"/>
          </a:p>
        </p:txBody>
      </p:sp>
      <p:sp>
        <p:nvSpPr>
          <p:cNvPr id="527" name="Shape 52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River Continuum Concept</a:t>
            </a:r>
            <a:endParaRPr/>
          </a:p>
        </p:txBody>
      </p:sp>
      <p:pic>
        <p:nvPicPr>
          <p:cNvPr id="528" name="Shape 528"/>
          <p:cNvPicPr preferRelativeResize="0"/>
          <p:nvPr/>
        </p:nvPicPr>
        <p:blipFill>
          <a:blip r:embed="rId3">
            <a:alphaModFix/>
          </a:blip>
          <a:stretch>
            <a:fillRect/>
          </a:stretch>
        </p:blipFill>
        <p:spPr>
          <a:xfrm>
            <a:off x="457200" y="4540743"/>
            <a:ext cx="2502145" cy="1958447"/>
          </a:xfrm>
          <a:prstGeom prst="rect">
            <a:avLst/>
          </a:prstGeom>
          <a:noFill/>
          <a:ln>
            <a:noFill/>
          </a:ln>
        </p:spPr>
      </p:pic>
      <p:pic>
        <p:nvPicPr>
          <p:cNvPr id="529" name="Shape 529"/>
          <p:cNvPicPr preferRelativeResize="0"/>
          <p:nvPr/>
        </p:nvPicPr>
        <p:blipFill>
          <a:blip r:embed="rId4">
            <a:alphaModFix/>
          </a:blip>
          <a:stretch>
            <a:fillRect/>
          </a:stretch>
        </p:blipFill>
        <p:spPr>
          <a:xfrm>
            <a:off x="4132439" y="1708078"/>
            <a:ext cx="4554361" cy="4596586"/>
          </a:xfrm>
          <a:prstGeom prst="rect">
            <a:avLst/>
          </a:prstGeom>
          <a:noFill/>
          <a:ln>
            <a:noFill/>
          </a:ln>
        </p:spPr>
      </p:pic>
      <p:pic>
        <p:nvPicPr>
          <p:cNvPr id="530" name="Shape 530"/>
          <p:cNvPicPr preferRelativeResize="0"/>
          <p:nvPr/>
        </p:nvPicPr>
        <p:blipFill>
          <a:blip r:embed="rId5">
            <a:alphaModFix/>
          </a:blip>
          <a:stretch>
            <a:fillRect/>
          </a:stretch>
        </p:blipFill>
        <p:spPr>
          <a:xfrm>
            <a:off x="478472" y="1658990"/>
            <a:ext cx="2459600" cy="2000879"/>
          </a:xfrm>
          <a:prstGeom prst="rect">
            <a:avLst/>
          </a:prstGeom>
          <a:noFill/>
          <a:ln>
            <a:noFill/>
          </a:ln>
        </p:spPr>
      </p:pic>
      <p:pic>
        <p:nvPicPr>
          <p:cNvPr id="531" name="Shape 531"/>
          <p:cNvPicPr preferRelativeResize="0"/>
          <p:nvPr/>
        </p:nvPicPr>
        <p:blipFill>
          <a:blip r:embed="rId6">
            <a:alphaModFix/>
          </a:blip>
          <a:stretch>
            <a:fillRect/>
          </a:stretch>
        </p:blipFill>
        <p:spPr>
          <a:xfrm>
            <a:off x="8276815" y="5958202"/>
            <a:ext cx="766084" cy="766084"/>
          </a:xfrm>
          <a:prstGeom prst="rect">
            <a:avLst/>
          </a:prstGeom>
          <a:noFill/>
          <a:ln>
            <a:noFill/>
          </a:ln>
        </p:spPr>
      </p:pic>
      <p:sp>
        <p:nvSpPr>
          <p:cNvPr id="532" name="Shape 532"/>
          <p:cNvSpPr txBox="1"/>
          <p:nvPr/>
        </p:nvSpPr>
        <p:spPr>
          <a:xfrm>
            <a:off x="7137675" y="602938"/>
            <a:ext cx="1832700" cy="1929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2400">
                <a:solidFill>
                  <a:schemeClr val="dk2"/>
                </a:solidFill>
                <a:latin typeface="Trebuchet MS"/>
                <a:ea typeface="Trebuchet MS"/>
                <a:cs typeface="Trebuchet MS"/>
                <a:sym typeface="Trebuchet MS"/>
              </a:rPr>
              <a:t>Mouth</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Shape 537"/>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rgbClr val="FFFF00"/>
                </a:solidFill>
              </a:rPr>
              <a:t>Focuses on:</a:t>
            </a:r>
            <a:endParaRPr>
              <a:solidFill>
                <a:srgbClr val="FFFF00"/>
              </a:solidFill>
            </a:endParaRPr>
          </a:p>
          <a:p>
            <a:pPr indent="0" lvl="0" marL="0" rtl="0">
              <a:spcBef>
                <a:spcPts val="0"/>
              </a:spcBef>
              <a:spcAft>
                <a:spcPts val="0"/>
              </a:spcAft>
              <a:buNone/>
            </a:pPr>
            <a:r>
              <a:rPr lang="en"/>
              <a:t>	</a:t>
            </a:r>
            <a:r>
              <a:rPr lang="en" sz="2400">
                <a:solidFill>
                  <a:schemeClr val="lt1"/>
                </a:solidFill>
              </a:rPr>
              <a:t>Food Conditions</a:t>
            </a:r>
            <a:endParaRPr sz="2400">
              <a:solidFill>
                <a:schemeClr val="lt1"/>
              </a:solidFill>
            </a:endParaRPr>
          </a:p>
          <a:p>
            <a:pPr indent="0" lvl="0" marL="0" rtl="0">
              <a:spcBef>
                <a:spcPts val="0"/>
              </a:spcBef>
              <a:spcAft>
                <a:spcPts val="0"/>
              </a:spcAft>
              <a:buNone/>
            </a:pPr>
            <a:r>
              <a:rPr lang="en" sz="2400">
                <a:solidFill>
                  <a:schemeClr val="lt1"/>
                </a:solidFill>
              </a:rPr>
              <a:t>	Habitat Conditions</a:t>
            </a:r>
            <a:endParaRPr sz="2400">
              <a:solidFill>
                <a:schemeClr val="lt1"/>
              </a:solidFill>
            </a:endParaRPr>
          </a:p>
          <a:p>
            <a:pPr indent="0" lvl="0" marL="0" rtl="0">
              <a:spcBef>
                <a:spcPts val="0"/>
              </a:spcBef>
              <a:spcAft>
                <a:spcPts val="0"/>
              </a:spcAft>
              <a:buNone/>
            </a:pPr>
            <a:r>
              <a:t/>
            </a:r>
            <a:endParaRPr sz="2400">
              <a:solidFill>
                <a:schemeClr val="lt1"/>
              </a:solidFill>
            </a:endParaRPr>
          </a:p>
          <a:p>
            <a:pPr indent="0" lvl="0" marL="0" rtl="0">
              <a:spcBef>
                <a:spcPts val="0"/>
              </a:spcBef>
              <a:spcAft>
                <a:spcPts val="0"/>
              </a:spcAft>
              <a:buNone/>
            </a:pPr>
            <a:r>
              <a:t/>
            </a:r>
            <a:endParaRPr>
              <a:solidFill>
                <a:schemeClr val="lt1"/>
              </a:solidFill>
            </a:endParaRPr>
          </a:p>
          <a:p>
            <a:pPr indent="0" lvl="0" marL="0" rtl="0">
              <a:spcBef>
                <a:spcPts val="0"/>
              </a:spcBef>
              <a:spcAft>
                <a:spcPts val="0"/>
              </a:spcAft>
              <a:buNone/>
            </a:pPr>
            <a:r>
              <a:t/>
            </a:r>
            <a:endParaRPr>
              <a:solidFill>
                <a:schemeClr val="lt1"/>
              </a:solidFill>
            </a:endParaRPr>
          </a:p>
          <a:p>
            <a:pPr indent="0" lvl="0" marL="0" rtl="0">
              <a:spcBef>
                <a:spcPts val="0"/>
              </a:spcBef>
              <a:spcAft>
                <a:spcPts val="0"/>
              </a:spcAft>
              <a:buNone/>
            </a:pPr>
            <a:r>
              <a:t/>
            </a:r>
            <a:endParaRPr>
              <a:solidFill>
                <a:schemeClr val="lt1"/>
              </a:solidFill>
            </a:endParaRPr>
          </a:p>
          <a:p>
            <a:pPr indent="0" lvl="0" marL="0" rtl="0">
              <a:spcBef>
                <a:spcPts val="0"/>
              </a:spcBef>
              <a:spcAft>
                <a:spcPts val="0"/>
              </a:spcAft>
              <a:buNone/>
            </a:pPr>
            <a:r>
              <a:rPr lang="en">
                <a:solidFill>
                  <a:srgbClr val="FFFF00"/>
                </a:solidFill>
              </a:rPr>
              <a:t>Explore More:</a:t>
            </a:r>
            <a:endParaRPr>
              <a:solidFill>
                <a:srgbClr val="FFFF00"/>
              </a:solidFill>
            </a:endParaRPr>
          </a:p>
          <a:p>
            <a:pPr indent="0" lvl="0" marL="0" rtl="0">
              <a:lnSpc>
                <a:spcPct val="115000"/>
              </a:lnSpc>
              <a:spcBef>
                <a:spcPts val="0"/>
              </a:spcBef>
              <a:spcAft>
                <a:spcPts val="0"/>
              </a:spcAft>
              <a:buNone/>
            </a:pPr>
            <a:r>
              <a:rPr lang="en" sz="1400">
                <a:solidFill>
                  <a:schemeClr val="lt1"/>
                </a:solidFill>
                <a:latin typeface="Arial"/>
                <a:ea typeface="Arial"/>
                <a:cs typeface="Arial"/>
                <a:sym typeface="Arial"/>
              </a:rPr>
              <a:t>•</a:t>
            </a:r>
            <a:r>
              <a:rPr lang="en" sz="1400" u="sng">
                <a:solidFill>
                  <a:schemeClr val="lt1"/>
                </a:solidFill>
                <a:latin typeface="Arial"/>
                <a:ea typeface="Arial"/>
                <a:cs typeface="Arial"/>
                <a:sym typeface="Arial"/>
                <a:hlinkClick r:id="rId3"/>
              </a:rPr>
              <a:t>http://www.cotf.edu/ete/modules/waterq/</a:t>
            </a:r>
            <a:endParaRPr/>
          </a:p>
          <a:p>
            <a:pPr indent="0" lvl="0" marL="0" rtl="0">
              <a:lnSpc>
                <a:spcPct val="115000"/>
              </a:lnSpc>
              <a:spcBef>
                <a:spcPts val="0"/>
              </a:spcBef>
              <a:spcAft>
                <a:spcPts val="0"/>
              </a:spcAft>
              <a:buNone/>
            </a:pPr>
            <a:r>
              <a:rPr lang="en" sz="1400" u="sng">
                <a:solidFill>
                  <a:schemeClr val="lt1"/>
                </a:solidFill>
                <a:latin typeface="Arial"/>
                <a:ea typeface="Arial"/>
                <a:cs typeface="Arial"/>
                <a:sym typeface="Arial"/>
                <a:hlinkClick r:id="rId4"/>
              </a:rPr>
              <a:t>wqcontinuum.html</a:t>
            </a:r>
            <a:endParaRPr sz="1400" u="sng">
              <a:solidFill>
                <a:schemeClr val="lt1"/>
              </a:solidFill>
              <a:latin typeface="Arial"/>
              <a:ea typeface="Arial"/>
              <a:cs typeface="Arial"/>
              <a:sym typeface="Arial"/>
              <a:hlinkClick r:id="rId5"/>
            </a:endParaRPr>
          </a:p>
          <a:p>
            <a:pPr indent="0" lvl="0" marL="0">
              <a:spcBef>
                <a:spcPts val="0"/>
              </a:spcBef>
              <a:spcAft>
                <a:spcPts val="0"/>
              </a:spcAft>
              <a:buNone/>
            </a:pPr>
            <a:r>
              <a:t/>
            </a:r>
            <a:endParaRPr>
              <a:solidFill>
                <a:srgbClr val="FFFF00"/>
              </a:solidFill>
            </a:endParaRPr>
          </a:p>
        </p:txBody>
      </p:sp>
      <p:sp>
        <p:nvSpPr>
          <p:cNvPr id="538" name="Shape 538"/>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River Continuum Concept</a:t>
            </a:r>
            <a:endParaRPr/>
          </a:p>
        </p:txBody>
      </p:sp>
      <p:pic>
        <p:nvPicPr>
          <p:cNvPr id="539" name="Shape 539"/>
          <p:cNvPicPr preferRelativeResize="0"/>
          <p:nvPr/>
        </p:nvPicPr>
        <p:blipFill>
          <a:blip r:embed="rId6">
            <a:alphaModFix/>
          </a:blip>
          <a:stretch>
            <a:fillRect/>
          </a:stretch>
        </p:blipFill>
        <p:spPr>
          <a:xfrm>
            <a:off x="3910442" y="1558132"/>
            <a:ext cx="4924712" cy="5041917"/>
          </a:xfrm>
          <a:prstGeom prst="rect">
            <a:avLst/>
          </a:prstGeom>
          <a:noFill/>
          <a:ln>
            <a:noFill/>
          </a:ln>
        </p:spPr>
      </p:pic>
      <p:sp>
        <p:nvSpPr>
          <p:cNvPr id="540" name="Shape 540"/>
          <p:cNvSpPr txBox="1"/>
          <p:nvPr/>
        </p:nvSpPr>
        <p:spPr>
          <a:xfrm>
            <a:off x="4241475" y="2293975"/>
            <a:ext cx="1541400" cy="334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solidFill>
                  <a:srgbClr val="FF0000"/>
                </a:solidFill>
              </a:rPr>
              <a:t>Headwaters</a:t>
            </a:r>
            <a:endParaRPr sz="1800">
              <a:solidFill>
                <a:srgbClr val="FF0000"/>
              </a:solidFill>
            </a:endParaRPr>
          </a:p>
        </p:txBody>
      </p:sp>
      <p:sp>
        <p:nvSpPr>
          <p:cNvPr id="541" name="Shape 541"/>
          <p:cNvSpPr txBox="1"/>
          <p:nvPr/>
        </p:nvSpPr>
        <p:spPr>
          <a:xfrm>
            <a:off x="5579600" y="4277275"/>
            <a:ext cx="1302300" cy="250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solidFill>
                  <a:srgbClr val="CC0000"/>
                </a:solidFill>
              </a:rPr>
              <a:t>Mid-Order</a:t>
            </a:r>
            <a:endParaRPr sz="1800">
              <a:solidFill>
                <a:srgbClr val="CC0000"/>
              </a:solidFill>
            </a:endParaRPr>
          </a:p>
        </p:txBody>
      </p:sp>
      <p:sp>
        <p:nvSpPr>
          <p:cNvPr id="542" name="Shape 542"/>
          <p:cNvSpPr txBox="1"/>
          <p:nvPr/>
        </p:nvSpPr>
        <p:spPr>
          <a:xfrm>
            <a:off x="6021650" y="5985825"/>
            <a:ext cx="908100" cy="238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en" sz="1800">
                <a:solidFill>
                  <a:srgbClr val="FF0000"/>
                </a:solidFill>
              </a:rPr>
              <a:t>Mouth</a:t>
            </a:r>
            <a:endParaRPr b="1" sz="1800">
              <a:solidFill>
                <a:srgbClr val="FF0000"/>
              </a:solidFill>
            </a:endParaRPr>
          </a:p>
        </p:txBody>
      </p:sp>
      <p:pic>
        <p:nvPicPr>
          <p:cNvPr id="543" name="Shape 543"/>
          <p:cNvPicPr preferRelativeResize="0"/>
          <p:nvPr/>
        </p:nvPicPr>
        <p:blipFill>
          <a:blip r:embed="rId7">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Shape 548"/>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549" name="Shape 549"/>
          <p:cNvPicPr preferRelativeResize="0"/>
          <p:nvPr/>
        </p:nvPicPr>
        <p:blipFill>
          <a:blip r:embed="rId3">
            <a:alphaModFix/>
          </a:blip>
          <a:stretch>
            <a:fillRect/>
          </a:stretch>
        </p:blipFill>
        <p:spPr>
          <a:xfrm>
            <a:off x="390146" y="2271448"/>
            <a:ext cx="4201807" cy="2559310"/>
          </a:xfrm>
          <a:prstGeom prst="rect">
            <a:avLst/>
          </a:prstGeom>
          <a:noFill/>
          <a:ln>
            <a:noFill/>
          </a:ln>
        </p:spPr>
      </p:pic>
      <p:sp>
        <p:nvSpPr>
          <p:cNvPr id="550" name="Shape 550"/>
          <p:cNvSpPr txBox="1"/>
          <p:nvPr/>
        </p:nvSpPr>
        <p:spPr>
          <a:xfrm>
            <a:off x="1589050" y="1730665"/>
            <a:ext cx="1684500" cy="442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Woodcock Creek</a:t>
            </a:r>
            <a:endParaRPr/>
          </a:p>
        </p:txBody>
      </p:sp>
      <p:pic>
        <p:nvPicPr>
          <p:cNvPr id="551" name="Shape 551"/>
          <p:cNvPicPr preferRelativeResize="0"/>
          <p:nvPr/>
        </p:nvPicPr>
        <p:blipFill>
          <a:blip r:embed="rId4">
            <a:alphaModFix/>
          </a:blip>
          <a:stretch>
            <a:fillRect/>
          </a:stretch>
        </p:blipFill>
        <p:spPr>
          <a:xfrm>
            <a:off x="4857425" y="2203506"/>
            <a:ext cx="3594944" cy="2695194"/>
          </a:xfrm>
          <a:prstGeom prst="rect">
            <a:avLst/>
          </a:prstGeom>
          <a:noFill/>
          <a:ln>
            <a:noFill/>
          </a:ln>
        </p:spPr>
      </p:pic>
      <p:sp>
        <p:nvSpPr>
          <p:cNvPr id="552" name="Shape 552"/>
          <p:cNvSpPr txBox="1"/>
          <p:nvPr/>
        </p:nvSpPr>
        <p:spPr>
          <a:xfrm>
            <a:off x="5914125" y="1754665"/>
            <a:ext cx="1362000" cy="394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Indian Run</a:t>
            </a:r>
            <a:endParaRPr/>
          </a:p>
        </p:txBody>
      </p:sp>
      <p:sp>
        <p:nvSpPr>
          <p:cNvPr id="553" name="Shape 553"/>
          <p:cNvSpPr txBox="1"/>
          <p:nvPr/>
        </p:nvSpPr>
        <p:spPr>
          <a:xfrm>
            <a:off x="4752275" y="4898700"/>
            <a:ext cx="3215100" cy="3954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http://www.stroudcenter.org/research/projects/Streamwatch/sites/east_branch/site18.shtm</a:t>
            </a:r>
            <a:endParaRPr sz="1000"/>
          </a:p>
        </p:txBody>
      </p:sp>
      <p:pic>
        <p:nvPicPr>
          <p:cNvPr id="554" name="Shape 554"/>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Shape 559"/>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	Chemical Testing vs. Biological Testing</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rtl="0">
              <a:spcBef>
                <a:spcPts val="0"/>
              </a:spcBef>
              <a:spcAft>
                <a:spcPts val="0"/>
              </a:spcAft>
              <a:buNone/>
            </a:pPr>
            <a:r>
              <a:rPr lang="en"/>
              <a:t>Aquatic Insects are Indicator Organisms</a:t>
            </a:r>
            <a:endParaRPr/>
          </a:p>
          <a:p>
            <a:pPr indent="0" lvl="0" marL="0">
              <a:spcBef>
                <a:spcPts val="0"/>
              </a:spcBef>
              <a:spcAft>
                <a:spcPts val="0"/>
              </a:spcAft>
              <a:buNone/>
            </a:pPr>
            <a:r>
              <a:rPr lang="en"/>
              <a:t>	</a:t>
            </a:r>
            <a:r>
              <a:rPr lang="en" sz="2400">
                <a:solidFill>
                  <a:schemeClr val="lt1"/>
                </a:solidFill>
              </a:rPr>
              <a:t>They will show if there have been negative changes in water quality or habitat conditions.</a:t>
            </a:r>
            <a:endParaRPr sz="2400">
              <a:solidFill>
                <a:schemeClr val="lt1"/>
              </a:solidFill>
            </a:endParaRPr>
          </a:p>
        </p:txBody>
      </p:sp>
      <p:sp>
        <p:nvSpPr>
          <p:cNvPr id="560" name="Shape 560"/>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561" name="Shape 561"/>
          <p:cNvPicPr preferRelativeResize="0"/>
          <p:nvPr/>
        </p:nvPicPr>
        <p:blipFill>
          <a:blip r:embed="rId3">
            <a:alphaModFix/>
          </a:blip>
          <a:stretch>
            <a:fillRect/>
          </a:stretch>
        </p:blipFill>
        <p:spPr>
          <a:xfrm>
            <a:off x="4838850" y="2413462"/>
            <a:ext cx="3045361" cy="2282027"/>
          </a:xfrm>
          <a:prstGeom prst="rect">
            <a:avLst/>
          </a:prstGeom>
          <a:noFill/>
          <a:ln>
            <a:noFill/>
          </a:ln>
        </p:spPr>
      </p:pic>
      <p:pic>
        <p:nvPicPr>
          <p:cNvPr id="562" name="Shape 562"/>
          <p:cNvPicPr preferRelativeResize="0"/>
          <p:nvPr/>
        </p:nvPicPr>
        <p:blipFill>
          <a:blip r:embed="rId4">
            <a:alphaModFix/>
          </a:blip>
          <a:stretch>
            <a:fillRect/>
          </a:stretch>
        </p:blipFill>
        <p:spPr>
          <a:xfrm>
            <a:off x="8276815" y="5958202"/>
            <a:ext cx="766084" cy="766084"/>
          </a:xfrm>
          <a:prstGeom prst="rect">
            <a:avLst/>
          </a:prstGeom>
          <a:noFill/>
          <a:ln>
            <a:noFill/>
          </a:ln>
        </p:spPr>
      </p:pic>
      <p:pic>
        <p:nvPicPr>
          <p:cNvPr id="563" name="Shape 563"/>
          <p:cNvPicPr preferRelativeResize="0"/>
          <p:nvPr/>
        </p:nvPicPr>
        <p:blipFill>
          <a:blip r:embed="rId5">
            <a:alphaModFix/>
          </a:blip>
          <a:stretch>
            <a:fillRect/>
          </a:stretch>
        </p:blipFill>
        <p:spPr>
          <a:xfrm>
            <a:off x="1271049" y="2417559"/>
            <a:ext cx="3029402" cy="227383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7" name="Shape 567"/>
        <p:cNvGrpSpPr/>
        <p:nvPr/>
      </p:nvGrpSpPr>
      <p:grpSpPr>
        <a:xfrm>
          <a:off x="0" y="0"/>
          <a:ext cx="0" cy="0"/>
          <a:chOff x="0" y="0"/>
          <a:chExt cx="0" cy="0"/>
        </a:xfrm>
      </p:grpSpPr>
      <p:sp>
        <p:nvSpPr>
          <p:cNvPr id="568" name="Shape 568"/>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Pollution-Sensitive     </a:t>
            </a:r>
            <a:r>
              <a:rPr lang="en">
                <a:solidFill>
                  <a:srgbClr val="FFFF00"/>
                </a:solidFill>
              </a:rPr>
              <a:t> </a:t>
            </a:r>
            <a:r>
              <a:rPr lang="en" sz="2400">
                <a:solidFill>
                  <a:srgbClr val="FFFF00"/>
                </a:solidFill>
              </a:rPr>
              <a:t>Group I Organisms</a:t>
            </a:r>
            <a:endParaRPr sz="2400">
              <a:solidFill>
                <a:srgbClr val="FFFF00"/>
              </a:solidFill>
            </a:endParaRPr>
          </a:p>
        </p:txBody>
      </p:sp>
      <p:sp>
        <p:nvSpPr>
          <p:cNvPr id="569" name="Shape 569"/>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570" name="Shape 570"/>
          <p:cNvPicPr preferRelativeResize="0"/>
          <p:nvPr/>
        </p:nvPicPr>
        <p:blipFill>
          <a:blip r:embed="rId3">
            <a:alphaModFix/>
          </a:blip>
          <a:stretch>
            <a:fillRect/>
          </a:stretch>
        </p:blipFill>
        <p:spPr>
          <a:xfrm>
            <a:off x="337700" y="2438206"/>
            <a:ext cx="8646276" cy="2814244"/>
          </a:xfrm>
          <a:prstGeom prst="rect">
            <a:avLst/>
          </a:prstGeom>
          <a:noFill/>
          <a:ln>
            <a:noFill/>
          </a:ln>
        </p:spPr>
      </p:pic>
      <p:sp>
        <p:nvSpPr>
          <p:cNvPr id="571" name="Shape 571"/>
          <p:cNvSpPr txBox="1"/>
          <p:nvPr/>
        </p:nvSpPr>
        <p:spPr>
          <a:xfrm>
            <a:off x="776625" y="5397425"/>
            <a:ext cx="7169700" cy="5148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sources: Monitor’s Guide to Aquatic Macroinvertebrates, Save Our Streams – Izaak Walton League of America, 1994   and  </a:t>
            </a:r>
            <a:r>
              <a:rPr i="1" lang="en" sz="1000" u="sng"/>
              <a:t>Aquatic Entomology</a:t>
            </a:r>
            <a:r>
              <a:rPr i="1" lang="en" sz="1000"/>
              <a:t> by W. Patrick McCafferty, 1998</a:t>
            </a:r>
            <a:endParaRPr i="1" sz="1000"/>
          </a:p>
          <a:p>
            <a:pPr indent="0" lvl="0" marL="0" rtl="0">
              <a:spcBef>
                <a:spcPts val="0"/>
              </a:spcBef>
              <a:spcAft>
                <a:spcPts val="0"/>
              </a:spcAft>
              <a:buNone/>
            </a:pPr>
            <a:r>
              <a:t/>
            </a:r>
            <a:endParaRPr/>
          </a:p>
        </p:txBody>
      </p:sp>
      <p:pic>
        <p:nvPicPr>
          <p:cNvPr id="572" name="Shape 572"/>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Shape 577"/>
          <p:cNvSpPr txBox="1"/>
          <p:nvPr>
            <p:ph idx="1" type="body"/>
          </p:nvPr>
        </p:nvSpPr>
        <p:spPr>
          <a:xfrm>
            <a:off x="457200" y="1528638"/>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Facultative             </a:t>
            </a:r>
            <a:r>
              <a:rPr lang="en" sz="2400">
                <a:solidFill>
                  <a:schemeClr val="lt1"/>
                </a:solidFill>
              </a:rPr>
              <a:t>Group II Organisms</a:t>
            </a:r>
            <a:endParaRPr sz="2400">
              <a:solidFill>
                <a:schemeClr val="lt1"/>
              </a:solidFill>
            </a:endParaRPr>
          </a:p>
        </p:txBody>
      </p:sp>
      <p:sp>
        <p:nvSpPr>
          <p:cNvPr id="578" name="Shape 578"/>
          <p:cNvSpPr txBox="1"/>
          <p:nvPr>
            <p:ph type="title"/>
          </p:nvPr>
        </p:nvSpPr>
        <p:spPr>
          <a:xfrm>
            <a:off x="457200" y="2029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579" name="Shape 579"/>
          <p:cNvPicPr preferRelativeResize="0"/>
          <p:nvPr/>
        </p:nvPicPr>
        <p:blipFill>
          <a:blip r:embed="rId3">
            <a:alphaModFix/>
          </a:blip>
          <a:stretch>
            <a:fillRect/>
          </a:stretch>
        </p:blipFill>
        <p:spPr>
          <a:xfrm>
            <a:off x="221030" y="2225920"/>
            <a:ext cx="8701941" cy="3869081"/>
          </a:xfrm>
          <a:prstGeom prst="rect">
            <a:avLst/>
          </a:prstGeom>
          <a:noFill/>
          <a:ln>
            <a:noFill/>
          </a:ln>
        </p:spPr>
      </p:pic>
      <p:sp>
        <p:nvSpPr>
          <p:cNvPr id="580" name="Shape 580"/>
          <p:cNvSpPr txBox="1"/>
          <p:nvPr/>
        </p:nvSpPr>
        <p:spPr>
          <a:xfrm>
            <a:off x="976800" y="6223390"/>
            <a:ext cx="6727800" cy="5745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sources: Monitor’s Guide to Aquatic Macroinvertebrates, Save Our Streams – Izaak Walton League of America, 1994   and  </a:t>
            </a:r>
            <a:r>
              <a:rPr i="1" lang="en" sz="1000" u="sng"/>
              <a:t>Aquatic Entomology</a:t>
            </a:r>
            <a:r>
              <a:rPr i="1" lang="en" sz="1000"/>
              <a:t> by W. Patrick McCafferty, 1998</a:t>
            </a:r>
            <a:endParaRPr i="1" sz="1000"/>
          </a:p>
          <a:p>
            <a:pPr indent="0" lvl="0" marL="0" rtl="0">
              <a:spcBef>
                <a:spcPts val="0"/>
              </a:spcBef>
              <a:spcAft>
                <a:spcPts val="0"/>
              </a:spcAft>
              <a:buNone/>
            </a:pPr>
            <a:r>
              <a:t/>
            </a:r>
            <a:endParaRPr/>
          </a:p>
        </p:txBody>
      </p:sp>
      <p:pic>
        <p:nvPicPr>
          <p:cNvPr id="581" name="Shape 581"/>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Shape 586"/>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Pollution Tolerant</a:t>
            </a:r>
            <a:endParaRPr/>
          </a:p>
          <a:p>
            <a:pPr indent="0" lvl="0" marL="0" rtl="0">
              <a:spcBef>
                <a:spcPts val="0"/>
              </a:spcBef>
              <a:spcAft>
                <a:spcPts val="0"/>
              </a:spcAft>
              <a:buNone/>
            </a:pPr>
            <a:r>
              <a:rPr lang="en"/>
              <a:t>									Group III Organisms</a:t>
            </a:r>
            <a:endParaRPr/>
          </a:p>
        </p:txBody>
      </p:sp>
      <p:sp>
        <p:nvSpPr>
          <p:cNvPr id="587" name="Shape 58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588" name="Shape 588"/>
          <p:cNvPicPr preferRelativeResize="0"/>
          <p:nvPr/>
        </p:nvPicPr>
        <p:blipFill>
          <a:blip r:embed="rId3">
            <a:alphaModFix/>
          </a:blip>
          <a:stretch>
            <a:fillRect/>
          </a:stretch>
        </p:blipFill>
        <p:spPr>
          <a:xfrm>
            <a:off x="221033" y="2945603"/>
            <a:ext cx="8701933" cy="3057212"/>
          </a:xfrm>
          <a:prstGeom prst="rect">
            <a:avLst/>
          </a:prstGeom>
          <a:noFill/>
          <a:ln>
            <a:noFill/>
          </a:ln>
        </p:spPr>
      </p:pic>
      <p:sp>
        <p:nvSpPr>
          <p:cNvPr id="589" name="Shape 589"/>
          <p:cNvSpPr txBox="1"/>
          <p:nvPr/>
        </p:nvSpPr>
        <p:spPr>
          <a:xfrm>
            <a:off x="1167950" y="6002815"/>
            <a:ext cx="6691800" cy="6342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sources: Monitor’s Guide to Aquatic Macroinvertebrates, Save Our Streams – Izaak Walton League of America, 1994   and  </a:t>
            </a:r>
            <a:r>
              <a:rPr i="1" lang="en" sz="1000" u="sng"/>
              <a:t>Aquatic Entomology</a:t>
            </a:r>
            <a:r>
              <a:rPr i="1" lang="en" sz="1000"/>
              <a:t> by W. Patrick McCafferty, 1998</a:t>
            </a:r>
            <a:endParaRPr i="1" sz="1000"/>
          </a:p>
          <a:p>
            <a:pPr indent="0" lvl="0" marL="0" rtl="0">
              <a:spcBef>
                <a:spcPts val="0"/>
              </a:spcBef>
              <a:spcAft>
                <a:spcPts val="0"/>
              </a:spcAft>
              <a:buNone/>
            </a:pPr>
            <a:r>
              <a:t/>
            </a:r>
            <a:endParaRPr/>
          </a:p>
        </p:txBody>
      </p:sp>
      <p:pic>
        <p:nvPicPr>
          <p:cNvPr id="590" name="Shape 590"/>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Shape 595"/>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a:solidFill>
                  <a:schemeClr val="lt1"/>
                </a:solidFill>
              </a:rPr>
              <a:t>Biodiversity= </a:t>
            </a:r>
            <a:r>
              <a:rPr lang="en">
                <a:solidFill>
                  <a:schemeClr val="lt1"/>
                </a:solidFill>
              </a:rPr>
              <a:t>lots of different types of life</a:t>
            </a:r>
            <a:endParaRPr>
              <a:solidFill>
                <a:schemeClr val="lt1"/>
              </a:solidFill>
            </a:endParaRPr>
          </a:p>
          <a:p>
            <a:pPr indent="0" lvl="0" marL="0">
              <a:spcBef>
                <a:spcPts val="0"/>
              </a:spcBef>
              <a:spcAft>
                <a:spcPts val="0"/>
              </a:spcAft>
              <a:buNone/>
            </a:pPr>
            <a:r>
              <a:t/>
            </a:r>
            <a:endParaRPr b="1">
              <a:solidFill>
                <a:schemeClr val="lt1"/>
              </a:solidFill>
            </a:endParaRPr>
          </a:p>
        </p:txBody>
      </p:sp>
      <p:sp>
        <p:nvSpPr>
          <p:cNvPr id="596" name="Shape 59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597" name="Shape 597"/>
          <p:cNvPicPr preferRelativeResize="0"/>
          <p:nvPr/>
        </p:nvPicPr>
        <p:blipFill>
          <a:blip r:embed="rId3">
            <a:alphaModFix/>
          </a:blip>
          <a:stretch>
            <a:fillRect/>
          </a:stretch>
        </p:blipFill>
        <p:spPr>
          <a:xfrm>
            <a:off x="4507275" y="3224140"/>
            <a:ext cx="4314044" cy="3010519"/>
          </a:xfrm>
          <a:prstGeom prst="rect">
            <a:avLst/>
          </a:prstGeom>
          <a:noFill/>
          <a:ln>
            <a:noFill/>
          </a:ln>
        </p:spPr>
      </p:pic>
      <p:sp>
        <p:nvSpPr>
          <p:cNvPr id="598" name="Shape 598"/>
          <p:cNvSpPr txBox="1"/>
          <p:nvPr/>
        </p:nvSpPr>
        <p:spPr>
          <a:xfrm>
            <a:off x="4507275" y="6234659"/>
            <a:ext cx="4481400" cy="3594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http://www.fly-fishing-discounters.com/brook-trout.html</a:t>
            </a:r>
            <a:endParaRPr sz="1000"/>
          </a:p>
        </p:txBody>
      </p:sp>
      <p:pic>
        <p:nvPicPr>
          <p:cNvPr id="599" name="Shape 599"/>
          <p:cNvPicPr preferRelativeResize="0"/>
          <p:nvPr/>
        </p:nvPicPr>
        <p:blipFill>
          <a:blip r:embed="rId4">
            <a:alphaModFix/>
          </a:blip>
          <a:stretch>
            <a:fillRect/>
          </a:stretch>
        </p:blipFill>
        <p:spPr>
          <a:xfrm>
            <a:off x="240800" y="2968453"/>
            <a:ext cx="3893635" cy="2794775"/>
          </a:xfrm>
          <a:prstGeom prst="rect">
            <a:avLst/>
          </a:prstGeom>
          <a:noFill/>
          <a:ln>
            <a:noFill/>
          </a:ln>
        </p:spPr>
      </p:pic>
      <p:sp>
        <p:nvSpPr>
          <p:cNvPr id="600" name="Shape 600"/>
          <p:cNvSpPr txBox="1"/>
          <p:nvPr/>
        </p:nvSpPr>
        <p:spPr>
          <a:xfrm>
            <a:off x="161425" y="5763228"/>
            <a:ext cx="6034800" cy="3714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http://expertprojectaces.wikispaces.com/Macroinvertebrate+Introduction</a:t>
            </a:r>
            <a:endParaRPr sz="1000"/>
          </a:p>
        </p:txBody>
      </p:sp>
      <p:pic>
        <p:nvPicPr>
          <p:cNvPr id="601" name="Shape 601"/>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Shape 606"/>
          <p:cNvSpPr txBox="1"/>
          <p:nvPr>
            <p:ph idx="1" type="body"/>
          </p:nvPr>
        </p:nvSpPr>
        <p:spPr>
          <a:xfrm>
            <a:off x="457200" y="167094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Biodiversity= Healthy Stream</a:t>
            </a:r>
            <a:endParaRPr>
              <a:solidFill>
                <a:schemeClr val="lt1"/>
              </a:solidFill>
            </a:endParaRPr>
          </a:p>
        </p:txBody>
      </p:sp>
      <p:sp>
        <p:nvSpPr>
          <p:cNvPr id="607" name="Shape 60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608" name="Shape 608"/>
          <p:cNvPicPr preferRelativeResize="0"/>
          <p:nvPr/>
        </p:nvPicPr>
        <p:blipFill>
          <a:blip r:embed="rId3">
            <a:alphaModFix/>
          </a:blip>
          <a:stretch>
            <a:fillRect/>
          </a:stretch>
        </p:blipFill>
        <p:spPr>
          <a:xfrm>
            <a:off x="692976" y="2364220"/>
            <a:ext cx="7614680" cy="3861013"/>
          </a:xfrm>
          <a:prstGeom prst="rect">
            <a:avLst/>
          </a:prstGeom>
          <a:noFill/>
          <a:ln>
            <a:noFill/>
          </a:ln>
        </p:spPr>
      </p:pic>
      <p:sp>
        <p:nvSpPr>
          <p:cNvPr id="609" name="Shape 609"/>
          <p:cNvSpPr txBox="1"/>
          <p:nvPr/>
        </p:nvSpPr>
        <p:spPr>
          <a:xfrm>
            <a:off x="585450" y="5938025"/>
            <a:ext cx="3787200" cy="549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t>This is </a:t>
            </a:r>
            <a:r>
              <a:rPr b="1" i="1" lang="en" sz="2400">
                <a:solidFill>
                  <a:srgbClr val="FFFF00"/>
                </a:solidFill>
              </a:rPr>
              <a:t>Good</a:t>
            </a:r>
            <a:r>
              <a:rPr lang="en" sz="2400"/>
              <a:t> biodiversity!</a:t>
            </a:r>
            <a:endParaRPr sz="2400"/>
          </a:p>
        </p:txBody>
      </p:sp>
      <p:pic>
        <p:nvPicPr>
          <p:cNvPr id="610" name="Shape 610"/>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dk1"/>
                </a:solidFill>
              </a:rPr>
              <a:t>Many insects start their lives in water</a:t>
            </a:r>
            <a:endParaRPr>
              <a:solidFill>
                <a:schemeClr val="dk1"/>
              </a:solidFill>
            </a:endParaRPr>
          </a:p>
          <a:p>
            <a:pPr indent="0" lvl="0" marL="0" rtl="0">
              <a:spcBef>
                <a:spcPts val="0"/>
              </a:spcBef>
              <a:spcAft>
                <a:spcPts val="0"/>
              </a:spcAft>
              <a:buNone/>
            </a:pPr>
            <a:r>
              <a:t/>
            </a:r>
            <a:endParaRPr>
              <a:solidFill>
                <a:schemeClr val="lt1"/>
              </a:solidFill>
            </a:endParaRPr>
          </a:p>
          <a:p>
            <a:pPr indent="0" lvl="0" marL="0" rtl="0">
              <a:spcBef>
                <a:spcPts val="0"/>
              </a:spcBef>
              <a:spcAft>
                <a:spcPts val="0"/>
              </a:spcAft>
              <a:buNone/>
            </a:pPr>
            <a:r>
              <a:rPr lang="en">
                <a:solidFill>
                  <a:schemeClr val="lt1"/>
                </a:solidFill>
              </a:rPr>
              <a:t>        Juvenile                            Adult</a:t>
            </a:r>
            <a:endParaRPr>
              <a:solidFill>
                <a:schemeClr val="lt1"/>
              </a:solidFill>
            </a:endParaRPr>
          </a:p>
          <a:p>
            <a:pPr indent="0" lvl="0" marL="0" rtl="0">
              <a:spcBef>
                <a:spcPts val="0"/>
              </a:spcBef>
              <a:spcAft>
                <a:spcPts val="0"/>
              </a:spcAft>
              <a:buNone/>
            </a:pPr>
            <a:r>
              <a:t/>
            </a:r>
            <a:endParaRPr>
              <a:solidFill>
                <a:schemeClr val="dk1"/>
              </a:solidFill>
            </a:endParaRPr>
          </a:p>
          <a:p>
            <a:pPr indent="0" lvl="0" marL="0" rtl="0">
              <a:spcBef>
                <a:spcPts val="0"/>
              </a:spcBef>
              <a:spcAft>
                <a:spcPts val="0"/>
              </a:spcAft>
              <a:buNone/>
            </a:pPr>
            <a:r>
              <a:t/>
            </a:r>
            <a:endParaRPr>
              <a:solidFill>
                <a:schemeClr val="lt1"/>
              </a:solidFill>
            </a:endParaRPr>
          </a:p>
          <a:p>
            <a:pPr indent="0" lvl="0" marL="0" rtl="0">
              <a:spcBef>
                <a:spcPts val="0"/>
              </a:spcBef>
              <a:spcAft>
                <a:spcPts val="0"/>
              </a:spcAft>
              <a:buNone/>
            </a:pPr>
            <a:r>
              <a:rPr lang="en">
                <a:solidFill>
                  <a:schemeClr val="lt1"/>
                </a:solidFill>
              </a:rPr>
              <a:t>                           Dragonfly</a:t>
            </a:r>
            <a:endParaRPr>
              <a:solidFill>
                <a:schemeClr val="lt1"/>
              </a:solidFill>
            </a:endParaRPr>
          </a:p>
          <a:p>
            <a:pPr indent="0" lvl="0" marL="0" rtl="0">
              <a:spcBef>
                <a:spcPts val="0"/>
              </a:spcBef>
              <a:spcAft>
                <a:spcPts val="0"/>
              </a:spcAft>
              <a:buNone/>
            </a:pPr>
            <a:r>
              <a:t/>
            </a:r>
            <a:endParaRPr>
              <a:solidFill>
                <a:schemeClr val="lt1"/>
              </a:solidFill>
            </a:endParaRPr>
          </a:p>
          <a:p>
            <a:pPr indent="0" lvl="0" marL="0" rtl="0">
              <a:spcBef>
                <a:spcPts val="0"/>
              </a:spcBef>
              <a:spcAft>
                <a:spcPts val="0"/>
              </a:spcAft>
              <a:buNone/>
            </a:pPr>
            <a:r>
              <a:t/>
            </a:r>
            <a:endParaRPr>
              <a:solidFill>
                <a:schemeClr val="lt1"/>
              </a:solidFill>
            </a:endParaRPr>
          </a:p>
          <a:p>
            <a:pPr indent="0" lvl="0" marL="0">
              <a:spcBef>
                <a:spcPts val="0"/>
              </a:spcBef>
              <a:spcAft>
                <a:spcPts val="0"/>
              </a:spcAft>
              <a:buNone/>
            </a:pPr>
            <a:r>
              <a:rPr lang="en">
                <a:solidFill>
                  <a:schemeClr val="lt1"/>
                </a:solidFill>
              </a:rPr>
              <a:t>                        Metamorphosis</a:t>
            </a:r>
            <a:endParaRPr>
              <a:solidFill>
                <a:schemeClr val="lt1"/>
              </a:solidFill>
            </a:endParaRPr>
          </a:p>
        </p:txBody>
      </p:sp>
      <p:sp>
        <p:nvSpPr>
          <p:cNvPr id="85" name="Shape 8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Insects Life Cycles</a:t>
            </a:r>
            <a:endParaRPr/>
          </a:p>
        </p:txBody>
      </p:sp>
      <p:pic>
        <p:nvPicPr>
          <p:cNvPr id="86" name="Shape 86"/>
          <p:cNvPicPr preferRelativeResize="0"/>
          <p:nvPr/>
        </p:nvPicPr>
        <p:blipFill>
          <a:blip r:embed="rId3">
            <a:alphaModFix/>
          </a:blip>
          <a:stretch>
            <a:fillRect/>
          </a:stretch>
        </p:blipFill>
        <p:spPr>
          <a:xfrm>
            <a:off x="955875" y="3384114"/>
            <a:ext cx="2720639" cy="2047537"/>
          </a:xfrm>
          <a:prstGeom prst="rect">
            <a:avLst/>
          </a:prstGeom>
          <a:noFill/>
          <a:ln>
            <a:noFill/>
          </a:ln>
        </p:spPr>
      </p:pic>
      <p:pic>
        <p:nvPicPr>
          <p:cNvPr id="87" name="Shape 87"/>
          <p:cNvPicPr preferRelativeResize="0"/>
          <p:nvPr/>
        </p:nvPicPr>
        <p:blipFill>
          <a:blip r:embed="rId4">
            <a:alphaModFix/>
          </a:blip>
          <a:stretch>
            <a:fillRect/>
          </a:stretch>
        </p:blipFill>
        <p:spPr>
          <a:xfrm>
            <a:off x="5997695" y="3384114"/>
            <a:ext cx="2244867" cy="2244867"/>
          </a:xfrm>
          <a:prstGeom prst="rect">
            <a:avLst/>
          </a:prstGeom>
          <a:noFill/>
          <a:ln>
            <a:noFill/>
          </a:ln>
        </p:spPr>
      </p:pic>
      <p:cxnSp>
        <p:nvCxnSpPr>
          <p:cNvPr id="88" name="Shape 88"/>
          <p:cNvCxnSpPr/>
          <p:nvPr/>
        </p:nvCxnSpPr>
        <p:spPr>
          <a:xfrm flipH="1" rot="10800000">
            <a:off x="4241500" y="4067090"/>
            <a:ext cx="1015500" cy="24000"/>
          </a:xfrm>
          <a:prstGeom prst="straightConnector1">
            <a:avLst/>
          </a:prstGeom>
          <a:noFill/>
          <a:ln cap="flat" cmpd="sng" w="114300">
            <a:solidFill>
              <a:schemeClr val="dk2"/>
            </a:solidFill>
            <a:prstDash val="solid"/>
            <a:round/>
            <a:headEnd len="med" w="med" type="none"/>
            <a:tailEnd len="med" w="med" type="triangle"/>
          </a:ln>
        </p:spPr>
      </p:cxnSp>
      <p:pic>
        <p:nvPicPr>
          <p:cNvPr id="89" name="Shape 89"/>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Shape 615"/>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Biodiversity= Healthy Stream</a:t>
            </a:r>
            <a:endParaRPr>
              <a:solidFill>
                <a:schemeClr val="lt1"/>
              </a:solidFill>
            </a:endParaRPr>
          </a:p>
        </p:txBody>
      </p:sp>
      <p:sp>
        <p:nvSpPr>
          <p:cNvPr id="616" name="Shape 61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617" name="Shape 617"/>
          <p:cNvPicPr preferRelativeResize="0"/>
          <p:nvPr/>
        </p:nvPicPr>
        <p:blipFill>
          <a:blip r:embed="rId3">
            <a:alphaModFix/>
          </a:blip>
          <a:stretch>
            <a:fillRect/>
          </a:stretch>
        </p:blipFill>
        <p:spPr>
          <a:xfrm>
            <a:off x="1923575" y="2537925"/>
            <a:ext cx="5667202" cy="2936706"/>
          </a:xfrm>
          <a:prstGeom prst="rect">
            <a:avLst/>
          </a:prstGeom>
          <a:noFill/>
          <a:ln>
            <a:noFill/>
          </a:ln>
        </p:spPr>
      </p:pic>
      <p:sp>
        <p:nvSpPr>
          <p:cNvPr id="618" name="Shape 618"/>
          <p:cNvSpPr txBox="1"/>
          <p:nvPr/>
        </p:nvSpPr>
        <p:spPr>
          <a:xfrm>
            <a:off x="346500" y="5400375"/>
            <a:ext cx="4242600" cy="8136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2400"/>
              <a:t>This is </a:t>
            </a:r>
            <a:r>
              <a:rPr b="1" i="1" lang="en" sz="2400">
                <a:solidFill>
                  <a:srgbClr val="00FF00"/>
                </a:solidFill>
              </a:rPr>
              <a:t>Poor</a:t>
            </a:r>
            <a:r>
              <a:rPr lang="en" sz="2400"/>
              <a:t> biodiversity.</a:t>
            </a:r>
            <a:endParaRPr sz="2400"/>
          </a:p>
          <a:p>
            <a:pPr indent="0" lvl="0" marL="0" rtl="0">
              <a:spcBef>
                <a:spcPts val="0"/>
              </a:spcBef>
              <a:spcAft>
                <a:spcPts val="0"/>
              </a:spcAft>
              <a:buNone/>
            </a:pPr>
            <a:r>
              <a:t/>
            </a:r>
            <a:endParaRPr/>
          </a:p>
        </p:txBody>
      </p:sp>
      <p:pic>
        <p:nvPicPr>
          <p:cNvPr id="619" name="Shape 619"/>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Shape 624"/>
          <p:cNvSpPr txBox="1"/>
          <p:nvPr>
            <p:ph idx="1" type="body"/>
          </p:nvPr>
        </p:nvSpPr>
        <p:spPr>
          <a:xfrm>
            <a:off x="457200" y="1694815"/>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lt1"/>
                </a:solidFill>
              </a:rPr>
              <a:t>Biodiversity= Healthy Stream</a:t>
            </a:r>
            <a:endParaRPr>
              <a:solidFill>
                <a:schemeClr val="lt1"/>
              </a:solidFill>
            </a:endParaRPr>
          </a:p>
        </p:txBody>
      </p:sp>
      <p:sp>
        <p:nvSpPr>
          <p:cNvPr id="625" name="Shape 62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a:t>Insects Reveal Stream Health</a:t>
            </a:r>
            <a:endParaRPr/>
          </a:p>
        </p:txBody>
      </p:sp>
      <p:pic>
        <p:nvPicPr>
          <p:cNvPr id="626" name="Shape 626"/>
          <p:cNvPicPr preferRelativeResize="0"/>
          <p:nvPr/>
        </p:nvPicPr>
        <p:blipFill>
          <a:blip r:embed="rId3">
            <a:alphaModFix/>
          </a:blip>
          <a:stretch>
            <a:fillRect/>
          </a:stretch>
        </p:blipFill>
        <p:spPr>
          <a:xfrm>
            <a:off x="83629" y="2832873"/>
            <a:ext cx="8976742" cy="2797490"/>
          </a:xfrm>
          <a:prstGeom prst="rect">
            <a:avLst/>
          </a:prstGeom>
          <a:noFill/>
          <a:ln>
            <a:noFill/>
          </a:ln>
        </p:spPr>
      </p:pic>
      <p:pic>
        <p:nvPicPr>
          <p:cNvPr id="627" name="Shape 627"/>
          <p:cNvPicPr preferRelativeResize="0"/>
          <p:nvPr/>
        </p:nvPicPr>
        <p:blipFill>
          <a:blip r:embed="rId4">
            <a:alphaModFix/>
          </a:blip>
          <a:stretch>
            <a:fillRect/>
          </a:stretch>
        </p:blipFill>
        <p:spPr>
          <a:xfrm>
            <a:off x="8276815" y="5958202"/>
            <a:ext cx="766084" cy="766084"/>
          </a:xfrm>
          <a:prstGeom prst="rect">
            <a:avLst/>
          </a:prstGeom>
          <a:noFill/>
          <a:ln>
            <a:noFill/>
          </a:ln>
        </p:spPr>
      </p:pic>
      <p:sp>
        <p:nvSpPr>
          <p:cNvPr id="628" name="Shape 628"/>
          <p:cNvSpPr txBox="1"/>
          <p:nvPr/>
        </p:nvSpPr>
        <p:spPr>
          <a:xfrm>
            <a:off x="705250" y="5666350"/>
            <a:ext cx="5921700" cy="790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t>Is the diversity of this stream good or poor?</a:t>
            </a:r>
            <a:endParaRPr sz="1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Shape 633"/>
          <p:cNvSpPr txBox="1"/>
          <p:nvPr>
            <p:ph idx="1" type="body"/>
          </p:nvPr>
        </p:nvSpPr>
        <p:spPr>
          <a:xfrm>
            <a:off x="457200" y="5720288"/>
            <a:ext cx="8229600" cy="7788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rgbClr val="000000"/>
              </a:buClr>
              <a:buSzPts val="1100"/>
              <a:buFont typeface="Arial"/>
              <a:buNone/>
            </a:pPr>
            <a:r>
              <a:rPr lang="en" sz="2400">
                <a:solidFill>
                  <a:srgbClr val="000000"/>
                </a:solidFill>
                <a:latin typeface="Arial"/>
                <a:ea typeface="Arial"/>
                <a:cs typeface="Arial"/>
                <a:sym typeface="Arial"/>
              </a:rPr>
              <a:t>This is still </a:t>
            </a:r>
            <a:r>
              <a:rPr b="1" i="1" lang="en" sz="2400">
                <a:solidFill>
                  <a:srgbClr val="00FF00"/>
                </a:solidFill>
                <a:latin typeface="Arial"/>
                <a:ea typeface="Arial"/>
                <a:cs typeface="Arial"/>
                <a:sym typeface="Arial"/>
              </a:rPr>
              <a:t>Poor</a:t>
            </a:r>
            <a:r>
              <a:rPr lang="en" sz="2400">
                <a:solidFill>
                  <a:srgbClr val="000000"/>
                </a:solidFill>
                <a:latin typeface="Arial"/>
                <a:ea typeface="Arial"/>
                <a:cs typeface="Arial"/>
                <a:sym typeface="Arial"/>
              </a:rPr>
              <a:t> biodiversity.</a:t>
            </a:r>
            <a:endParaRPr sz="2400">
              <a:solidFill>
                <a:srgbClr val="000000"/>
              </a:solidFill>
              <a:latin typeface="Arial"/>
              <a:ea typeface="Arial"/>
              <a:cs typeface="Arial"/>
              <a:sym typeface="Arial"/>
            </a:endParaRPr>
          </a:p>
          <a:p>
            <a:pPr indent="0" lvl="0" marL="0">
              <a:spcBef>
                <a:spcPts val="0"/>
              </a:spcBef>
              <a:spcAft>
                <a:spcPts val="0"/>
              </a:spcAft>
              <a:buNone/>
            </a:pPr>
            <a:r>
              <a:t/>
            </a:r>
            <a:endParaRPr/>
          </a:p>
        </p:txBody>
      </p:sp>
      <p:sp>
        <p:nvSpPr>
          <p:cNvPr id="634" name="Shape 634"/>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635" name="Shape 635"/>
          <p:cNvPicPr preferRelativeResize="0"/>
          <p:nvPr/>
        </p:nvPicPr>
        <p:blipFill>
          <a:blip r:embed="rId3">
            <a:alphaModFix/>
          </a:blip>
          <a:stretch>
            <a:fillRect/>
          </a:stretch>
        </p:blipFill>
        <p:spPr>
          <a:xfrm>
            <a:off x="83629" y="2832873"/>
            <a:ext cx="8976742" cy="279749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Shape 640"/>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641" name="Shape 641"/>
          <p:cNvPicPr preferRelativeResize="0"/>
          <p:nvPr/>
        </p:nvPicPr>
        <p:blipFill>
          <a:blip r:embed="rId3">
            <a:alphaModFix/>
          </a:blip>
          <a:stretch>
            <a:fillRect/>
          </a:stretch>
        </p:blipFill>
        <p:spPr>
          <a:xfrm>
            <a:off x="756213" y="1451761"/>
            <a:ext cx="7778452" cy="5314416"/>
          </a:xfrm>
          <a:prstGeom prst="rect">
            <a:avLst/>
          </a:prstGeom>
          <a:noFill/>
          <a:ln>
            <a:noFill/>
          </a:ln>
        </p:spPr>
      </p:pic>
      <p:pic>
        <p:nvPicPr>
          <p:cNvPr id="642" name="Shape 642"/>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Shape 647"/>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648" name="Shape 648"/>
          <p:cNvSpPr txBox="1"/>
          <p:nvPr>
            <p:ph type="title"/>
          </p:nvPr>
        </p:nvSpPr>
        <p:spPr>
          <a:xfrm>
            <a:off x="457200" y="83463"/>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Insects Reveal Stream Health</a:t>
            </a:r>
            <a:endParaRPr/>
          </a:p>
        </p:txBody>
      </p:sp>
      <p:pic>
        <p:nvPicPr>
          <p:cNvPr id="649" name="Shape 649"/>
          <p:cNvPicPr preferRelativeResize="0"/>
          <p:nvPr/>
        </p:nvPicPr>
        <p:blipFill>
          <a:blip r:embed="rId3">
            <a:alphaModFix/>
          </a:blip>
          <a:stretch>
            <a:fillRect/>
          </a:stretch>
        </p:blipFill>
        <p:spPr>
          <a:xfrm>
            <a:off x="119475" y="1276868"/>
            <a:ext cx="9414159" cy="5413272"/>
          </a:xfrm>
          <a:prstGeom prst="rect">
            <a:avLst/>
          </a:prstGeom>
          <a:noFill/>
          <a:ln>
            <a:noFill/>
          </a:ln>
        </p:spPr>
      </p:pic>
      <p:pic>
        <p:nvPicPr>
          <p:cNvPr id="650" name="Shape 650"/>
          <p:cNvPicPr preferRelativeResize="0"/>
          <p:nvPr/>
        </p:nvPicPr>
        <p:blipFill>
          <a:blip r:embed="rId4">
            <a:alphaModFix/>
          </a:blip>
          <a:stretch>
            <a:fillRect/>
          </a:stretch>
        </p:blipFill>
        <p:spPr>
          <a:xfrm>
            <a:off x="5050088" y="2628539"/>
            <a:ext cx="2678589" cy="2007214"/>
          </a:xfrm>
          <a:prstGeom prst="rect">
            <a:avLst/>
          </a:prstGeom>
          <a:noFill/>
          <a:ln>
            <a:noFill/>
          </a:ln>
        </p:spPr>
      </p:pic>
      <p:pic>
        <p:nvPicPr>
          <p:cNvPr id="651" name="Shape 651"/>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Shape 65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Collecting Aquatic Insects</a:t>
            </a:r>
            <a:endParaRPr/>
          </a:p>
        </p:txBody>
      </p:sp>
      <p:sp>
        <p:nvSpPr>
          <p:cNvPr id="657" name="Shape 657"/>
          <p:cNvSpPr txBox="1"/>
          <p:nvPr/>
        </p:nvSpPr>
        <p:spPr>
          <a:xfrm>
            <a:off x="1039450" y="1648775"/>
            <a:ext cx="7204800" cy="681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2400">
                <a:solidFill>
                  <a:srgbClr val="FFFF00"/>
                </a:solidFill>
              </a:rPr>
              <a:t>Qualitative Sampling   </a:t>
            </a:r>
            <a:r>
              <a:rPr lang="en" sz="2400"/>
              <a:t>       </a:t>
            </a:r>
            <a:r>
              <a:rPr lang="en" sz="2400">
                <a:solidFill>
                  <a:schemeClr val="lt1"/>
                </a:solidFill>
              </a:rPr>
              <a:t>    Quantitative Sampling</a:t>
            </a:r>
            <a:endParaRPr sz="2400">
              <a:solidFill>
                <a:schemeClr val="lt1"/>
              </a:solidFill>
            </a:endParaRPr>
          </a:p>
        </p:txBody>
      </p:sp>
      <p:pic>
        <p:nvPicPr>
          <p:cNvPr id="658" name="Shape 658"/>
          <p:cNvPicPr preferRelativeResize="0"/>
          <p:nvPr/>
        </p:nvPicPr>
        <p:blipFill>
          <a:blip r:embed="rId3">
            <a:alphaModFix/>
          </a:blip>
          <a:stretch>
            <a:fillRect/>
          </a:stretch>
        </p:blipFill>
        <p:spPr>
          <a:xfrm>
            <a:off x="4999125" y="2211149"/>
            <a:ext cx="3088477" cy="4121150"/>
          </a:xfrm>
          <a:prstGeom prst="rect">
            <a:avLst/>
          </a:prstGeom>
          <a:noFill/>
          <a:ln>
            <a:noFill/>
          </a:ln>
        </p:spPr>
      </p:pic>
      <p:pic>
        <p:nvPicPr>
          <p:cNvPr id="659" name="Shape 659"/>
          <p:cNvPicPr preferRelativeResize="0"/>
          <p:nvPr/>
        </p:nvPicPr>
        <p:blipFill>
          <a:blip r:embed="rId4">
            <a:alphaModFix/>
          </a:blip>
          <a:stretch>
            <a:fillRect/>
          </a:stretch>
        </p:blipFill>
        <p:spPr>
          <a:xfrm>
            <a:off x="606400" y="2541950"/>
            <a:ext cx="3295650" cy="2476500"/>
          </a:xfrm>
          <a:prstGeom prst="rect">
            <a:avLst/>
          </a:prstGeom>
          <a:noFill/>
          <a:ln>
            <a:noFill/>
          </a:ln>
        </p:spPr>
      </p:pic>
      <p:sp>
        <p:nvSpPr>
          <p:cNvPr id="660" name="Shape 660"/>
          <p:cNvSpPr txBox="1"/>
          <p:nvPr/>
        </p:nvSpPr>
        <p:spPr>
          <a:xfrm>
            <a:off x="4874675" y="6415925"/>
            <a:ext cx="2556900" cy="382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Photos source: Creek Connections</a:t>
            </a:r>
            <a:endParaRPr/>
          </a:p>
        </p:txBody>
      </p:sp>
      <p:sp>
        <p:nvSpPr>
          <p:cNvPr id="661" name="Shape 661"/>
          <p:cNvSpPr txBox="1"/>
          <p:nvPr/>
        </p:nvSpPr>
        <p:spPr>
          <a:xfrm>
            <a:off x="418175" y="5113630"/>
            <a:ext cx="4229400" cy="15531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u="sng">
                <a:latin typeface="Courier New"/>
                <a:ea typeface="Courier New"/>
                <a:cs typeface="Courier New"/>
                <a:sym typeface="Courier New"/>
              </a:rPr>
              <a:t>Explore more:</a:t>
            </a:r>
            <a:endParaRPr u="sng">
              <a:latin typeface="Courier New"/>
              <a:ea typeface="Courier New"/>
              <a:cs typeface="Courier New"/>
              <a:sym typeface="Courier New"/>
            </a:endParaRPr>
          </a:p>
          <a:p>
            <a:pPr indent="0" lvl="0" marL="0" rtl="0">
              <a:lnSpc>
                <a:spcPct val="115000"/>
              </a:lnSpc>
              <a:spcBef>
                <a:spcPts val="0"/>
              </a:spcBef>
              <a:spcAft>
                <a:spcPts val="0"/>
              </a:spcAft>
              <a:buNone/>
            </a:pPr>
            <a:r>
              <a:rPr lang="en"/>
              <a:t>- EPA: Match the Hatch slide show movie -</a:t>
            </a:r>
            <a:r>
              <a:rPr lang="en">
                <a:uFill>
                  <a:noFill/>
                </a:uFill>
                <a:hlinkClick r:id="rId5"/>
              </a:rPr>
              <a:t> </a:t>
            </a:r>
            <a:r>
              <a:rPr lang="en" u="sng">
                <a:solidFill>
                  <a:schemeClr val="hlink"/>
                </a:solidFill>
                <a:hlinkClick r:id="rId6"/>
              </a:rPr>
              <a:t>http://www.epa.gov/OWOW/NPS/kids/MOVIE.HTM</a:t>
            </a:r>
            <a:endParaRPr u="sng">
              <a:solidFill>
                <a:schemeClr val="hlink"/>
              </a:solidFill>
              <a:hlinkClick r:id="rId7"/>
            </a:endParaRPr>
          </a:p>
          <a:p>
            <a:pPr indent="0" lvl="0" marL="0" rtl="0">
              <a:lnSpc>
                <a:spcPct val="115000"/>
              </a:lnSpc>
              <a:spcBef>
                <a:spcPts val="0"/>
              </a:spcBef>
              <a:spcAft>
                <a:spcPts val="0"/>
              </a:spcAft>
              <a:buNone/>
            </a:pPr>
            <a:r>
              <a:rPr lang="en"/>
              <a:t>- </a:t>
            </a:r>
            <a:r>
              <a:rPr lang="en" u="sng">
                <a:solidFill>
                  <a:schemeClr val="hlink"/>
                </a:solidFill>
                <a:hlinkClick r:id="rId8"/>
              </a:rPr>
              <a:t>http://www.kidfish.bc.ca/insects.htm</a:t>
            </a:r>
            <a:endParaRPr/>
          </a:p>
          <a:p>
            <a:pPr indent="0" lvl="0" marL="0" rtl="0">
              <a:lnSpc>
                <a:spcPct val="115000"/>
              </a:lnSpc>
              <a:spcBef>
                <a:spcPts val="0"/>
              </a:spcBef>
              <a:spcAft>
                <a:spcPts val="0"/>
              </a:spcAft>
              <a:buNone/>
            </a:pPr>
            <a:r>
              <a:rPr lang="en"/>
              <a:t>- Do the “Aquatic Insect Life Cycle” Activity from module.  </a:t>
            </a:r>
            <a:endParaRPr/>
          </a:p>
        </p:txBody>
      </p:sp>
      <p:pic>
        <p:nvPicPr>
          <p:cNvPr id="662" name="Shape 662"/>
          <p:cNvPicPr preferRelativeResize="0"/>
          <p:nvPr/>
        </p:nvPicPr>
        <p:blipFill>
          <a:blip r:embed="rId9">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Shape 667"/>
          <p:cNvSpPr txBox="1"/>
          <p:nvPr>
            <p:ph idx="1" type="body"/>
          </p:nvPr>
        </p:nvSpPr>
        <p:spPr>
          <a:xfrm>
            <a:off x="636411" y="1658990"/>
            <a:ext cx="80505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Less scientific approach.</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Less strict methods.</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More concerned with observations </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of all aquatic  organisms.</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What kinds of life is there  instead </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of how much is there.</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Provide overall, general data.</a:t>
            </a:r>
            <a:endParaRPr sz="2400">
              <a:solidFill>
                <a:srgbClr val="000000"/>
              </a:solidFill>
              <a:latin typeface="Arial"/>
              <a:ea typeface="Arial"/>
              <a:cs typeface="Arial"/>
              <a:sym typeface="Arial"/>
            </a:endParaRPr>
          </a:p>
          <a:p>
            <a:pPr indent="0" lvl="0" marL="0">
              <a:spcBef>
                <a:spcPts val="0"/>
              </a:spcBef>
              <a:spcAft>
                <a:spcPts val="0"/>
              </a:spcAft>
              <a:buNone/>
            </a:pPr>
            <a:r>
              <a:t/>
            </a:r>
            <a:endParaRPr/>
          </a:p>
        </p:txBody>
      </p:sp>
      <p:sp>
        <p:nvSpPr>
          <p:cNvPr id="668" name="Shape 668"/>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Collecting Aquatic Insects</a:t>
            </a:r>
            <a:endParaRPr/>
          </a:p>
        </p:txBody>
      </p:sp>
      <p:sp>
        <p:nvSpPr>
          <p:cNvPr id="669" name="Shape 669"/>
          <p:cNvSpPr txBox="1"/>
          <p:nvPr/>
        </p:nvSpPr>
        <p:spPr>
          <a:xfrm>
            <a:off x="657125" y="1600338"/>
            <a:ext cx="6559200" cy="6930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800"/>
              <a:t>Qualitative Sampling</a:t>
            </a:r>
            <a:endParaRPr sz="2800"/>
          </a:p>
          <a:p>
            <a:pPr indent="0" lvl="0" marL="0">
              <a:spcBef>
                <a:spcPts val="0"/>
              </a:spcBef>
              <a:spcAft>
                <a:spcPts val="0"/>
              </a:spcAft>
              <a:buNone/>
            </a:pPr>
            <a:r>
              <a:t/>
            </a:r>
            <a:endParaRPr/>
          </a:p>
        </p:txBody>
      </p:sp>
      <p:pic>
        <p:nvPicPr>
          <p:cNvPr id="670" name="Shape 670"/>
          <p:cNvPicPr preferRelativeResize="0"/>
          <p:nvPr/>
        </p:nvPicPr>
        <p:blipFill>
          <a:blip r:embed="rId3">
            <a:alphaModFix/>
          </a:blip>
          <a:stretch>
            <a:fillRect/>
          </a:stretch>
        </p:blipFill>
        <p:spPr>
          <a:xfrm>
            <a:off x="5612475" y="1658990"/>
            <a:ext cx="3162300" cy="4210050"/>
          </a:xfrm>
          <a:prstGeom prst="rect">
            <a:avLst/>
          </a:prstGeom>
          <a:noFill/>
          <a:ln>
            <a:noFill/>
          </a:ln>
        </p:spPr>
      </p:pic>
      <p:sp>
        <p:nvSpPr>
          <p:cNvPr id="671" name="Shape 671"/>
          <p:cNvSpPr txBox="1"/>
          <p:nvPr/>
        </p:nvSpPr>
        <p:spPr>
          <a:xfrm>
            <a:off x="5603500" y="6021650"/>
            <a:ext cx="2700300" cy="346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Photo source: Creek Connections</a:t>
            </a:r>
            <a:endParaRPr/>
          </a:p>
        </p:txBody>
      </p:sp>
      <p:pic>
        <p:nvPicPr>
          <p:cNvPr id="672" name="Shape 672"/>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Shape 67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Collecting Aquatic Insects</a:t>
            </a:r>
            <a:endParaRPr/>
          </a:p>
        </p:txBody>
      </p:sp>
      <p:sp>
        <p:nvSpPr>
          <p:cNvPr id="678" name="Shape 678"/>
          <p:cNvSpPr txBox="1"/>
          <p:nvPr/>
        </p:nvSpPr>
        <p:spPr>
          <a:xfrm>
            <a:off x="3859125" y="1636850"/>
            <a:ext cx="5018100" cy="489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800"/>
              <a:t>Quantitative Sampling</a:t>
            </a:r>
            <a:endParaRPr sz="2800"/>
          </a:p>
          <a:p>
            <a:pPr indent="0" lvl="0" marL="0">
              <a:spcBef>
                <a:spcPts val="0"/>
              </a:spcBef>
              <a:spcAft>
                <a:spcPts val="0"/>
              </a:spcAft>
              <a:buNone/>
            </a:pPr>
            <a:r>
              <a:t/>
            </a:r>
            <a:endParaRPr/>
          </a:p>
        </p:txBody>
      </p:sp>
      <p:sp>
        <p:nvSpPr>
          <p:cNvPr id="679" name="Shape 679"/>
          <p:cNvSpPr txBox="1"/>
          <p:nvPr>
            <p:ph idx="2" type="body"/>
          </p:nvPr>
        </p:nvSpPr>
        <p:spPr>
          <a:xfrm>
            <a:off x="3859125" y="1718740"/>
            <a:ext cx="4038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Measure data, not just observe.</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Record the amount and type of aquatic life present.</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Specific and repeatable    scientific methods.</a:t>
            </a:r>
            <a:endParaRPr sz="2400">
              <a:solidFill>
                <a:srgbClr val="000000"/>
              </a:solidFill>
              <a:latin typeface="Arial"/>
              <a:ea typeface="Arial"/>
              <a:cs typeface="Arial"/>
              <a:sym typeface="Arial"/>
            </a:endParaRPr>
          </a:p>
          <a:p>
            <a:pPr indent="0" lvl="0" marL="0" rtl="0">
              <a:lnSpc>
                <a:spcPct val="115000"/>
              </a:lnSpc>
              <a:spcBef>
                <a:spcPts val="0"/>
              </a:spcBef>
              <a:spcAft>
                <a:spcPts val="0"/>
              </a:spcAft>
              <a:buNone/>
            </a:pPr>
            <a:r>
              <a:rPr lang="en" sz="2400">
                <a:solidFill>
                  <a:srgbClr val="000000"/>
                </a:solidFill>
                <a:latin typeface="Arial"/>
                <a:ea typeface="Arial"/>
                <a:cs typeface="Arial"/>
                <a:sym typeface="Arial"/>
              </a:rPr>
              <a:t>·  Better for comparing data and repeating research in the future or at a different site.</a:t>
            </a:r>
            <a:endParaRPr sz="2400">
              <a:solidFill>
                <a:srgbClr val="000000"/>
              </a:solidFill>
              <a:latin typeface="Arial"/>
              <a:ea typeface="Arial"/>
              <a:cs typeface="Arial"/>
              <a:sym typeface="Arial"/>
            </a:endParaRPr>
          </a:p>
          <a:p>
            <a:pPr indent="0" lvl="0" marL="0">
              <a:spcBef>
                <a:spcPts val="0"/>
              </a:spcBef>
              <a:spcAft>
                <a:spcPts val="0"/>
              </a:spcAft>
              <a:buNone/>
            </a:pPr>
            <a:r>
              <a:t/>
            </a:r>
            <a:endParaRPr/>
          </a:p>
        </p:txBody>
      </p:sp>
      <p:pic>
        <p:nvPicPr>
          <p:cNvPr id="680" name="Shape 680"/>
          <p:cNvPicPr preferRelativeResize="0"/>
          <p:nvPr/>
        </p:nvPicPr>
        <p:blipFill>
          <a:blip r:embed="rId3">
            <a:alphaModFix/>
          </a:blip>
          <a:stretch>
            <a:fillRect/>
          </a:stretch>
        </p:blipFill>
        <p:spPr>
          <a:xfrm>
            <a:off x="736350" y="2077165"/>
            <a:ext cx="2847975" cy="3600450"/>
          </a:xfrm>
          <a:prstGeom prst="rect">
            <a:avLst/>
          </a:prstGeom>
          <a:noFill/>
          <a:ln>
            <a:noFill/>
          </a:ln>
        </p:spPr>
      </p:pic>
      <p:sp>
        <p:nvSpPr>
          <p:cNvPr id="681" name="Shape 681"/>
          <p:cNvSpPr txBox="1"/>
          <p:nvPr/>
        </p:nvSpPr>
        <p:spPr>
          <a:xfrm>
            <a:off x="716875" y="5926075"/>
            <a:ext cx="2688300" cy="394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Photo source: Creek Connections</a:t>
            </a:r>
            <a:endParaRPr i="1" sz="1000"/>
          </a:p>
          <a:p>
            <a:pPr indent="0" lvl="0" marL="0">
              <a:spcBef>
                <a:spcPts val="0"/>
              </a:spcBef>
              <a:spcAft>
                <a:spcPts val="0"/>
              </a:spcAft>
              <a:buNone/>
            </a:pPr>
            <a:r>
              <a:t/>
            </a:r>
            <a:endParaRPr/>
          </a:p>
        </p:txBody>
      </p:sp>
      <p:pic>
        <p:nvPicPr>
          <p:cNvPr id="682" name="Shape 682"/>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Shape 687"/>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Collecting Aquatic Insects</a:t>
            </a:r>
            <a:endParaRPr/>
          </a:p>
        </p:txBody>
      </p:sp>
      <p:sp>
        <p:nvSpPr>
          <p:cNvPr id="688" name="Shape 688"/>
          <p:cNvSpPr txBox="1"/>
          <p:nvPr/>
        </p:nvSpPr>
        <p:spPr>
          <a:xfrm>
            <a:off x="3915950" y="1863188"/>
            <a:ext cx="3000000" cy="5145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lang="en" sz="2800"/>
              <a:t>Equipment</a:t>
            </a:r>
            <a:endParaRPr sz="2800"/>
          </a:p>
          <a:p>
            <a:pPr indent="0" lvl="0" marL="0" rtl="0">
              <a:spcBef>
                <a:spcPts val="0"/>
              </a:spcBef>
              <a:spcAft>
                <a:spcPts val="0"/>
              </a:spcAft>
              <a:buNone/>
            </a:pPr>
            <a:r>
              <a:t/>
            </a:r>
            <a:endParaRPr/>
          </a:p>
        </p:txBody>
      </p:sp>
      <p:pic>
        <p:nvPicPr>
          <p:cNvPr id="689" name="Shape 689"/>
          <p:cNvPicPr preferRelativeResize="0"/>
          <p:nvPr/>
        </p:nvPicPr>
        <p:blipFill>
          <a:blip r:embed="rId3">
            <a:alphaModFix/>
          </a:blip>
          <a:stretch>
            <a:fillRect/>
          </a:stretch>
        </p:blipFill>
        <p:spPr>
          <a:xfrm>
            <a:off x="457200" y="1600338"/>
            <a:ext cx="2136688" cy="2404533"/>
          </a:xfrm>
          <a:prstGeom prst="rect">
            <a:avLst/>
          </a:prstGeom>
          <a:noFill/>
          <a:ln>
            <a:noFill/>
          </a:ln>
        </p:spPr>
      </p:pic>
      <p:pic>
        <p:nvPicPr>
          <p:cNvPr id="690" name="Shape 690"/>
          <p:cNvPicPr preferRelativeResize="0"/>
          <p:nvPr/>
        </p:nvPicPr>
        <p:blipFill>
          <a:blip r:embed="rId4">
            <a:alphaModFix/>
          </a:blip>
          <a:stretch>
            <a:fillRect/>
          </a:stretch>
        </p:blipFill>
        <p:spPr>
          <a:xfrm>
            <a:off x="1628075" y="4220725"/>
            <a:ext cx="2787376" cy="1845189"/>
          </a:xfrm>
          <a:prstGeom prst="rect">
            <a:avLst/>
          </a:prstGeom>
          <a:noFill/>
          <a:ln>
            <a:noFill/>
          </a:ln>
        </p:spPr>
      </p:pic>
      <p:pic>
        <p:nvPicPr>
          <p:cNvPr id="691" name="Shape 691"/>
          <p:cNvPicPr preferRelativeResize="0"/>
          <p:nvPr/>
        </p:nvPicPr>
        <p:blipFill>
          <a:blip r:embed="rId5">
            <a:alphaModFix/>
          </a:blip>
          <a:stretch>
            <a:fillRect/>
          </a:stretch>
        </p:blipFill>
        <p:spPr>
          <a:xfrm>
            <a:off x="2948200" y="1773300"/>
            <a:ext cx="3756032" cy="2316000"/>
          </a:xfrm>
          <a:prstGeom prst="rect">
            <a:avLst/>
          </a:prstGeom>
          <a:noFill/>
          <a:ln>
            <a:noFill/>
          </a:ln>
        </p:spPr>
      </p:pic>
      <p:pic>
        <p:nvPicPr>
          <p:cNvPr id="692" name="Shape 692"/>
          <p:cNvPicPr preferRelativeResize="0"/>
          <p:nvPr/>
        </p:nvPicPr>
        <p:blipFill>
          <a:blip r:embed="rId6">
            <a:alphaModFix/>
          </a:blip>
          <a:stretch>
            <a:fillRect/>
          </a:stretch>
        </p:blipFill>
        <p:spPr>
          <a:xfrm>
            <a:off x="4991500" y="3545825"/>
            <a:ext cx="3159709" cy="2517619"/>
          </a:xfrm>
          <a:prstGeom prst="rect">
            <a:avLst/>
          </a:prstGeom>
          <a:noFill/>
          <a:ln>
            <a:noFill/>
          </a:ln>
        </p:spPr>
      </p:pic>
      <p:sp>
        <p:nvSpPr>
          <p:cNvPr id="693" name="Shape 693"/>
          <p:cNvSpPr txBox="1"/>
          <p:nvPr/>
        </p:nvSpPr>
        <p:spPr>
          <a:xfrm>
            <a:off x="6834100" y="2986925"/>
            <a:ext cx="2270100" cy="382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D-frame net</a:t>
            </a:r>
            <a:endParaRPr/>
          </a:p>
        </p:txBody>
      </p:sp>
      <p:sp>
        <p:nvSpPr>
          <p:cNvPr id="694" name="Shape 694"/>
          <p:cNvSpPr txBox="1"/>
          <p:nvPr/>
        </p:nvSpPr>
        <p:spPr>
          <a:xfrm>
            <a:off x="454025" y="4169750"/>
            <a:ext cx="1051500" cy="334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Kick net</a:t>
            </a:r>
            <a:endParaRPr i="1" sz="1600"/>
          </a:p>
          <a:p>
            <a:pPr indent="0" lvl="0" marL="0">
              <a:spcBef>
                <a:spcPts val="0"/>
              </a:spcBef>
              <a:spcAft>
                <a:spcPts val="0"/>
              </a:spcAft>
              <a:buNone/>
            </a:pPr>
            <a:r>
              <a:t/>
            </a:r>
            <a:endParaRPr/>
          </a:p>
        </p:txBody>
      </p:sp>
      <p:sp>
        <p:nvSpPr>
          <p:cNvPr id="695" name="Shape 695"/>
          <p:cNvSpPr txBox="1"/>
          <p:nvPr/>
        </p:nvSpPr>
        <p:spPr>
          <a:xfrm>
            <a:off x="1628075" y="6057450"/>
            <a:ext cx="2365500" cy="274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Surber Sampler</a:t>
            </a:r>
            <a:endParaRPr/>
          </a:p>
        </p:txBody>
      </p:sp>
      <p:sp>
        <p:nvSpPr>
          <p:cNvPr id="696" name="Shape 696"/>
          <p:cNvSpPr txBox="1"/>
          <p:nvPr/>
        </p:nvSpPr>
        <p:spPr>
          <a:xfrm>
            <a:off x="4874675" y="6057450"/>
            <a:ext cx="4110000" cy="370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600"/>
              <a:t>Drift net           Artificial Substrate Sampler  </a:t>
            </a:r>
            <a:endParaRPr i="1" sz="1600"/>
          </a:p>
          <a:p>
            <a:pPr indent="0" lvl="0" marL="0">
              <a:spcBef>
                <a:spcPts val="0"/>
              </a:spcBef>
              <a:spcAft>
                <a:spcPts val="0"/>
              </a:spcAft>
              <a:buNone/>
            </a:pPr>
            <a:r>
              <a:t/>
            </a:r>
            <a:endParaRPr/>
          </a:p>
        </p:txBody>
      </p:sp>
      <p:sp>
        <p:nvSpPr>
          <p:cNvPr id="697" name="Shape 697"/>
          <p:cNvSpPr txBox="1"/>
          <p:nvPr/>
        </p:nvSpPr>
        <p:spPr>
          <a:xfrm>
            <a:off x="549600" y="6380100"/>
            <a:ext cx="4014300" cy="286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 (all):  </a:t>
            </a:r>
            <a:r>
              <a:rPr i="1" lang="en" sz="1000" u="sng"/>
              <a:t>Aquatic Entomology</a:t>
            </a:r>
            <a:r>
              <a:rPr i="1" lang="en" sz="1000"/>
              <a:t> by W. Patrick McCafferty, 1998</a:t>
            </a:r>
            <a:endParaRPr i="1" sz="1000"/>
          </a:p>
          <a:p>
            <a:pPr indent="0" lvl="0" marL="0">
              <a:spcBef>
                <a:spcPts val="0"/>
              </a:spcBef>
              <a:spcAft>
                <a:spcPts val="0"/>
              </a:spcAft>
              <a:buNone/>
            </a:pPr>
            <a:r>
              <a:t/>
            </a:r>
            <a:endParaRPr/>
          </a:p>
        </p:txBody>
      </p:sp>
      <p:pic>
        <p:nvPicPr>
          <p:cNvPr id="698" name="Shape 698"/>
          <p:cNvPicPr preferRelativeResize="0"/>
          <p:nvPr/>
        </p:nvPicPr>
        <p:blipFill>
          <a:blip r:embed="rId7">
            <a:alphaModFix/>
          </a:blip>
          <a:stretch>
            <a:fillRect/>
          </a:stretch>
        </p:blipFill>
        <p:spPr>
          <a:xfrm>
            <a:off x="8686800" y="6380100"/>
            <a:ext cx="462105" cy="46210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2" name="Shape 702"/>
        <p:cNvGrpSpPr/>
        <p:nvPr/>
      </p:nvGrpSpPr>
      <p:grpSpPr>
        <a:xfrm>
          <a:off x="0" y="0"/>
          <a:ext cx="0" cy="0"/>
          <a:chOff x="0" y="0"/>
          <a:chExt cx="0" cy="0"/>
        </a:xfrm>
      </p:grpSpPr>
      <p:sp>
        <p:nvSpPr>
          <p:cNvPr id="703" name="Shape 703"/>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Collecting Aquatic Insects</a:t>
            </a:r>
            <a:endParaRPr/>
          </a:p>
        </p:txBody>
      </p:sp>
      <p:sp>
        <p:nvSpPr>
          <p:cNvPr id="704" name="Shape 704"/>
          <p:cNvSpPr txBox="1"/>
          <p:nvPr/>
        </p:nvSpPr>
        <p:spPr>
          <a:xfrm>
            <a:off x="4193650" y="1481525"/>
            <a:ext cx="3417000" cy="3942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800"/>
              <a:t>Equipment / Method</a:t>
            </a:r>
            <a:endParaRPr sz="2800"/>
          </a:p>
          <a:p>
            <a:pPr indent="0" lvl="0" marL="0">
              <a:spcBef>
                <a:spcPts val="0"/>
              </a:spcBef>
              <a:spcAft>
                <a:spcPts val="0"/>
              </a:spcAft>
              <a:buNone/>
            </a:pPr>
            <a:r>
              <a:t/>
            </a:r>
            <a:endParaRPr/>
          </a:p>
        </p:txBody>
      </p:sp>
      <p:pic>
        <p:nvPicPr>
          <p:cNvPr id="705" name="Shape 705"/>
          <p:cNvPicPr preferRelativeResize="0"/>
          <p:nvPr/>
        </p:nvPicPr>
        <p:blipFill>
          <a:blip r:embed="rId3">
            <a:alphaModFix/>
          </a:blip>
          <a:stretch>
            <a:fillRect/>
          </a:stretch>
        </p:blipFill>
        <p:spPr>
          <a:xfrm>
            <a:off x="203400" y="2055275"/>
            <a:ext cx="5353050" cy="4019550"/>
          </a:xfrm>
          <a:prstGeom prst="rect">
            <a:avLst/>
          </a:prstGeom>
          <a:noFill/>
          <a:ln>
            <a:noFill/>
          </a:ln>
        </p:spPr>
      </p:pic>
      <p:pic>
        <p:nvPicPr>
          <p:cNvPr id="706" name="Shape 706"/>
          <p:cNvPicPr preferRelativeResize="0"/>
          <p:nvPr/>
        </p:nvPicPr>
        <p:blipFill>
          <a:blip r:embed="rId4">
            <a:alphaModFix/>
          </a:blip>
          <a:stretch>
            <a:fillRect/>
          </a:stretch>
        </p:blipFill>
        <p:spPr>
          <a:xfrm>
            <a:off x="5254350" y="2417225"/>
            <a:ext cx="2924175" cy="3295650"/>
          </a:xfrm>
          <a:prstGeom prst="rect">
            <a:avLst/>
          </a:prstGeom>
          <a:noFill/>
          <a:ln>
            <a:noFill/>
          </a:ln>
        </p:spPr>
      </p:pic>
      <p:sp>
        <p:nvSpPr>
          <p:cNvPr id="707" name="Shape 707"/>
          <p:cNvSpPr txBox="1"/>
          <p:nvPr/>
        </p:nvSpPr>
        <p:spPr>
          <a:xfrm>
            <a:off x="457200" y="6074825"/>
            <a:ext cx="8531100" cy="477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800"/>
              <a:t>Used to conduct quantitative studies and for filling out pollution tolerance indexes. </a:t>
            </a:r>
            <a:endParaRPr sz="1800"/>
          </a:p>
          <a:p>
            <a:pPr indent="0" lvl="0" marL="0">
              <a:spcBef>
                <a:spcPts val="0"/>
              </a:spcBef>
              <a:spcAft>
                <a:spcPts val="0"/>
              </a:spcAft>
              <a:buNone/>
            </a:pPr>
            <a:r>
              <a:t/>
            </a:r>
            <a:endParaRPr/>
          </a:p>
        </p:txBody>
      </p:sp>
      <p:sp>
        <p:nvSpPr>
          <p:cNvPr id="708" name="Shape 708"/>
          <p:cNvSpPr txBox="1"/>
          <p:nvPr/>
        </p:nvSpPr>
        <p:spPr>
          <a:xfrm>
            <a:off x="5687125" y="5651275"/>
            <a:ext cx="3082500" cy="262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Illustrations Source (above):  </a:t>
            </a:r>
            <a:r>
              <a:rPr i="1" lang="en" sz="1000" u="sng"/>
              <a:t>Aquatic Entomology</a:t>
            </a:r>
            <a:r>
              <a:rPr i="1" lang="en" sz="1000"/>
              <a:t> by W. Patrick McCafferty, 1998</a:t>
            </a:r>
            <a:endParaRPr i="1" sz="1000"/>
          </a:p>
          <a:p>
            <a:pPr indent="0" lvl="0" marL="0">
              <a:spcBef>
                <a:spcPts val="0"/>
              </a:spcBef>
              <a:spcAft>
                <a:spcPts val="0"/>
              </a:spcAft>
              <a:buNone/>
            </a:pPr>
            <a:r>
              <a:t/>
            </a:r>
            <a:endParaRPr/>
          </a:p>
        </p:txBody>
      </p:sp>
      <p:pic>
        <p:nvPicPr>
          <p:cNvPr id="709" name="Shape 709"/>
          <p:cNvPicPr preferRelativeResize="0"/>
          <p:nvPr/>
        </p:nvPicPr>
        <p:blipFill>
          <a:blip r:embed="rId5">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Shape 94"/>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Complete </a:t>
            </a:r>
            <a:endParaRPr/>
          </a:p>
          <a:p>
            <a:pPr indent="457200" lvl="0" marL="0" rtl="0">
              <a:spcBef>
                <a:spcPts val="0"/>
              </a:spcBef>
              <a:spcAft>
                <a:spcPts val="0"/>
              </a:spcAft>
              <a:buNone/>
            </a:pPr>
            <a:r>
              <a:rPr lang="en"/>
              <a:t>Metamorphosis</a:t>
            </a:r>
            <a:endParaRPr/>
          </a:p>
          <a:p>
            <a:pPr indent="457200" lvl="0" marL="0" rtl="0">
              <a:spcBef>
                <a:spcPts val="0"/>
              </a:spcBef>
              <a:spcAft>
                <a:spcPts val="0"/>
              </a:spcAft>
              <a:buNone/>
            </a:pPr>
            <a:r>
              <a:rPr lang="en">
                <a:solidFill>
                  <a:srgbClr val="FFFF00"/>
                </a:solidFill>
              </a:rPr>
              <a:t>-Egg</a:t>
            </a:r>
            <a:endParaRPr>
              <a:solidFill>
                <a:srgbClr val="FFFF00"/>
              </a:solidFill>
            </a:endParaRPr>
          </a:p>
          <a:p>
            <a:pPr indent="457200" lvl="0" marL="0" rtl="0">
              <a:spcBef>
                <a:spcPts val="0"/>
              </a:spcBef>
              <a:spcAft>
                <a:spcPts val="0"/>
              </a:spcAft>
              <a:buNone/>
            </a:pPr>
            <a:r>
              <a:rPr lang="en">
                <a:solidFill>
                  <a:srgbClr val="FFFF00"/>
                </a:solidFill>
              </a:rPr>
              <a:t>-Larva</a:t>
            </a:r>
            <a:endParaRPr>
              <a:solidFill>
                <a:srgbClr val="FFFF00"/>
              </a:solidFill>
            </a:endParaRPr>
          </a:p>
          <a:p>
            <a:pPr indent="457200" lvl="0" marL="0" rtl="0">
              <a:spcBef>
                <a:spcPts val="0"/>
              </a:spcBef>
              <a:spcAft>
                <a:spcPts val="0"/>
              </a:spcAft>
              <a:buNone/>
            </a:pPr>
            <a:r>
              <a:rPr lang="en">
                <a:solidFill>
                  <a:srgbClr val="FFFF00"/>
                </a:solidFill>
              </a:rPr>
              <a:t>-Pupa </a:t>
            </a:r>
            <a:endParaRPr>
              <a:solidFill>
                <a:srgbClr val="FFFF00"/>
              </a:solidFill>
            </a:endParaRPr>
          </a:p>
          <a:p>
            <a:pPr indent="457200" lvl="0" marL="0" rtl="0">
              <a:spcBef>
                <a:spcPts val="0"/>
              </a:spcBef>
              <a:spcAft>
                <a:spcPts val="0"/>
              </a:spcAft>
              <a:buNone/>
            </a:pPr>
            <a:r>
              <a:rPr lang="en">
                <a:solidFill>
                  <a:srgbClr val="FFFF00"/>
                </a:solidFill>
              </a:rPr>
              <a:t>-Adult</a:t>
            </a:r>
            <a:endParaRPr>
              <a:solidFill>
                <a:srgbClr val="FFFF00"/>
              </a:solidFill>
            </a:endParaRPr>
          </a:p>
          <a:p>
            <a:pPr indent="0" lvl="0" marL="0" rtl="0">
              <a:spcBef>
                <a:spcPts val="0"/>
              </a:spcBef>
              <a:spcAft>
                <a:spcPts val="0"/>
              </a:spcAft>
              <a:buNone/>
            </a:pPr>
            <a:r>
              <a:t/>
            </a:r>
            <a:endParaRPr/>
          </a:p>
          <a:p>
            <a:pPr indent="0" lvl="0" marL="0" rtl="0">
              <a:spcBef>
                <a:spcPts val="0"/>
              </a:spcBef>
              <a:spcAft>
                <a:spcPts val="0"/>
              </a:spcAft>
              <a:buNone/>
            </a:pPr>
            <a:r>
              <a:t/>
            </a:r>
            <a:endParaRPr/>
          </a:p>
          <a:p>
            <a:pPr indent="0" lvl="0" marL="0">
              <a:spcBef>
                <a:spcPts val="0"/>
              </a:spcBef>
              <a:spcAft>
                <a:spcPts val="0"/>
              </a:spcAft>
              <a:buNone/>
            </a:pPr>
            <a:r>
              <a:t/>
            </a:r>
            <a:endParaRPr/>
          </a:p>
        </p:txBody>
      </p:sp>
      <p:sp>
        <p:nvSpPr>
          <p:cNvPr id="95" name="Shape 95"/>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Insects</a:t>
            </a:r>
            <a:endParaRPr/>
          </a:p>
        </p:txBody>
      </p:sp>
      <p:sp>
        <p:nvSpPr>
          <p:cNvPr id="96" name="Shape 96"/>
          <p:cNvSpPr txBox="1"/>
          <p:nvPr/>
        </p:nvSpPr>
        <p:spPr>
          <a:xfrm>
            <a:off x="4862400" y="5796700"/>
            <a:ext cx="3824400" cy="8613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rPr i="1" lang="en" sz="1000" u="sng">
                <a:solidFill>
                  <a:schemeClr val="hlink"/>
                </a:solidFill>
                <a:hlinkClick r:id="rId3"/>
              </a:rPr>
              <a:t>http://www.kidfish.bc.ca/caddisfly.htm</a:t>
            </a:r>
            <a:endParaRPr i="1" sz="1000" u="sng">
              <a:solidFill>
                <a:schemeClr val="hlink"/>
              </a:solidFill>
              <a:hlinkClick r:id="rId4"/>
            </a:endParaRPr>
          </a:p>
          <a:p>
            <a:pPr indent="0" lvl="0" marL="0" rtl="0">
              <a:spcBef>
                <a:spcPts val="0"/>
              </a:spcBef>
              <a:spcAft>
                <a:spcPts val="0"/>
              </a:spcAft>
              <a:buNone/>
            </a:pPr>
            <a:r>
              <a:t/>
            </a:r>
            <a:endParaRPr sz="1000"/>
          </a:p>
          <a:p>
            <a:pPr indent="0" lvl="0" marL="0" rtl="0">
              <a:spcBef>
                <a:spcPts val="0"/>
              </a:spcBef>
              <a:spcAft>
                <a:spcPts val="0"/>
              </a:spcAft>
              <a:buNone/>
            </a:pPr>
            <a:r>
              <a:t/>
            </a:r>
            <a:endParaRPr sz="1000"/>
          </a:p>
          <a:p>
            <a:pPr indent="0" lvl="0" marL="0" rtl="0">
              <a:spcBef>
                <a:spcPts val="0"/>
              </a:spcBef>
              <a:spcAft>
                <a:spcPts val="0"/>
              </a:spcAft>
              <a:buNone/>
            </a:pPr>
            <a:r>
              <a:t/>
            </a:r>
            <a:endParaRPr/>
          </a:p>
        </p:txBody>
      </p:sp>
      <p:pic>
        <p:nvPicPr>
          <p:cNvPr id="97" name="Shape 97"/>
          <p:cNvPicPr preferRelativeResize="0"/>
          <p:nvPr/>
        </p:nvPicPr>
        <p:blipFill>
          <a:blip r:embed="rId5">
            <a:alphaModFix/>
          </a:blip>
          <a:stretch>
            <a:fillRect/>
          </a:stretch>
        </p:blipFill>
        <p:spPr>
          <a:xfrm>
            <a:off x="4286318" y="832378"/>
            <a:ext cx="4206307" cy="4964321"/>
          </a:xfrm>
          <a:prstGeom prst="rect">
            <a:avLst/>
          </a:prstGeom>
          <a:noFill/>
          <a:ln>
            <a:noFill/>
          </a:ln>
        </p:spPr>
      </p:pic>
      <p:pic>
        <p:nvPicPr>
          <p:cNvPr id="98" name="Shape 98"/>
          <p:cNvPicPr preferRelativeResize="0"/>
          <p:nvPr/>
        </p:nvPicPr>
        <p:blipFill>
          <a:blip r:embed="rId6">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3" name="Shape 713"/>
        <p:cNvGrpSpPr/>
        <p:nvPr/>
      </p:nvGrpSpPr>
      <p:grpSpPr>
        <a:xfrm>
          <a:off x="0" y="0"/>
          <a:ext cx="0" cy="0"/>
          <a:chOff x="0" y="0"/>
          <a:chExt cx="0" cy="0"/>
        </a:xfrm>
      </p:grpSpPr>
      <p:sp>
        <p:nvSpPr>
          <p:cNvPr id="714" name="Shape 714"/>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Identifying Aquatic Insects</a:t>
            </a:r>
            <a:endParaRPr/>
          </a:p>
        </p:txBody>
      </p:sp>
      <p:pic>
        <p:nvPicPr>
          <p:cNvPr id="715" name="Shape 715"/>
          <p:cNvPicPr preferRelativeResize="0"/>
          <p:nvPr/>
        </p:nvPicPr>
        <p:blipFill>
          <a:blip r:embed="rId3">
            <a:alphaModFix/>
          </a:blip>
          <a:stretch>
            <a:fillRect/>
          </a:stretch>
        </p:blipFill>
        <p:spPr>
          <a:xfrm>
            <a:off x="201061" y="1600338"/>
            <a:ext cx="3067145" cy="1720930"/>
          </a:xfrm>
          <a:prstGeom prst="rect">
            <a:avLst/>
          </a:prstGeom>
          <a:noFill/>
          <a:ln>
            <a:noFill/>
          </a:ln>
        </p:spPr>
      </p:pic>
      <p:pic>
        <p:nvPicPr>
          <p:cNvPr id="716" name="Shape 716"/>
          <p:cNvPicPr preferRelativeResize="0"/>
          <p:nvPr/>
        </p:nvPicPr>
        <p:blipFill>
          <a:blip r:embed="rId4">
            <a:alphaModFix/>
          </a:blip>
          <a:stretch>
            <a:fillRect/>
          </a:stretch>
        </p:blipFill>
        <p:spPr>
          <a:xfrm>
            <a:off x="3387300" y="1600338"/>
            <a:ext cx="1924050" cy="1809750"/>
          </a:xfrm>
          <a:prstGeom prst="rect">
            <a:avLst/>
          </a:prstGeom>
          <a:noFill/>
          <a:ln>
            <a:noFill/>
          </a:ln>
        </p:spPr>
      </p:pic>
      <p:pic>
        <p:nvPicPr>
          <p:cNvPr id="717" name="Shape 717"/>
          <p:cNvPicPr preferRelativeResize="0"/>
          <p:nvPr/>
        </p:nvPicPr>
        <p:blipFill>
          <a:blip r:embed="rId5">
            <a:alphaModFix/>
          </a:blip>
          <a:stretch>
            <a:fillRect/>
          </a:stretch>
        </p:blipFill>
        <p:spPr>
          <a:xfrm>
            <a:off x="5814375" y="1600338"/>
            <a:ext cx="2136239" cy="2532331"/>
          </a:xfrm>
          <a:prstGeom prst="rect">
            <a:avLst/>
          </a:prstGeom>
          <a:noFill/>
          <a:ln>
            <a:noFill/>
          </a:ln>
        </p:spPr>
      </p:pic>
      <p:pic>
        <p:nvPicPr>
          <p:cNvPr id="718" name="Shape 718"/>
          <p:cNvPicPr preferRelativeResize="0"/>
          <p:nvPr/>
        </p:nvPicPr>
        <p:blipFill>
          <a:blip r:embed="rId6">
            <a:alphaModFix/>
          </a:blip>
          <a:stretch>
            <a:fillRect/>
          </a:stretch>
        </p:blipFill>
        <p:spPr>
          <a:xfrm>
            <a:off x="505000" y="3477050"/>
            <a:ext cx="4475361" cy="2797626"/>
          </a:xfrm>
          <a:prstGeom prst="rect">
            <a:avLst/>
          </a:prstGeom>
          <a:noFill/>
          <a:ln>
            <a:noFill/>
          </a:ln>
        </p:spPr>
      </p:pic>
      <p:sp>
        <p:nvSpPr>
          <p:cNvPr id="719" name="Shape 719"/>
          <p:cNvSpPr txBox="1"/>
          <p:nvPr/>
        </p:nvSpPr>
        <p:spPr>
          <a:xfrm>
            <a:off x="201061" y="6212825"/>
            <a:ext cx="4731600" cy="3108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1200" u="sng">
                <a:solidFill>
                  <a:schemeClr val="hlink"/>
                </a:solidFill>
                <a:hlinkClick r:id="rId7"/>
              </a:rPr>
              <a:t>http://www.people.virginia.edu/~sos-iwla/Stream-Study/Key/MacroKeyIntro.HTML</a:t>
            </a:r>
            <a:endParaRPr sz="1200" u="sng">
              <a:solidFill>
                <a:schemeClr val="hlink"/>
              </a:solidFill>
              <a:hlinkClick r:id="rId8"/>
            </a:endParaRPr>
          </a:p>
          <a:p>
            <a:pPr indent="0" lvl="0" marL="0">
              <a:spcBef>
                <a:spcPts val="0"/>
              </a:spcBef>
              <a:spcAft>
                <a:spcPts val="0"/>
              </a:spcAft>
              <a:buNone/>
            </a:pPr>
            <a:r>
              <a:t/>
            </a:r>
            <a:endParaRPr/>
          </a:p>
        </p:txBody>
      </p:sp>
      <p:sp>
        <p:nvSpPr>
          <p:cNvPr id="720" name="Shape 720"/>
          <p:cNvSpPr txBox="1"/>
          <p:nvPr/>
        </p:nvSpPr>
        <p:spPr>
          <a:xfrm>
            <a:off x="5245050" y="4337025"/>
            <a:ext cx="3453000" cy="24135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sz="2400"/>
              <a:t>Dichotomous key</a:t>
            </a:r>
            <a:endParaRPr sz="2400"/>
          </a:p>
          <a:p>
            <a:pPr indent="0" lvl="0" marL="0" rtl="0">
              <a:lnSpc>
                <a:spcPct val="115000"/>
              </a:lnSpc>
              <a:spcBef>
                <a:spcPts val="0"/>
              </a:spcBef>
              <a:spcAft>
                <a:spcPts val="0"/>
              </a:spcAft>
              <a:buNone/>
            </a:pPr>
            <a:r>
              <a:rPr lang="en"/>
              <a:t>Source of key:</a:t>
            </a:r>
            <a:endParaRPr/>
          </a:p>
          <a:p>
            <a:pPr indent="0" lvl="0" marL="0" rtl="0">
              <a:lnSpc>
                <a:spcPct val="115000"/>
              </a:lnSpc>
              <a:spcBef>
                <a:spcPts val="0"/>
              </a:spcBef>
              <a:spcAft>
                <a:spcPts val="0"/>
              </a:spcAft>
              <a:buNone/>
            </a:pPr>
            <a:r>
              <a:rPr lang="en"/>
              <a:t>Save our Streams Program of Izaak Walton League of America</a:t>
            </a:r>
            <a:r>
              <a:rPr lang="en">
                <a:uFill>
                  <a:noFill/>
                </a:uFill>
                <a:hlinkClick r:id="rId9"/>
              </a:rPr>
              <a:t> </a:t>
            </a:r>
            <a:r>
              <a:rPr lang="en" sz="1600" u="sng">
                <a:solidFill>
                  <a:schemeClr val="hlink"/>
                </a:solidFill>
                <a:hlinkClick r:id="rId10"/>
              </a:rPr>
              <a:t>http://www.iwla.org/sos/</a:t>
            </a:r>
            <a:endParaRPr sz="1600" u="sng">
              <a:solidFill>
                <a:schemeClr val="hlink"/>
              </a:solidFill>
              <a:hlinkClick r:id="rId11"/>
            </a:endParaRPr>
          </a:p>
          <a:p>
            <a:pPr indent="0" lvl="0" marL="0" rtl="0">
              <a:lnSpc>
                <a:spcPct val="115000"/>
              </a:lnSpc>
              <a:spcBef>
                <a:spcPts val="0"/>
              </a:spcBef>
              <a:spcAft>
                <a:spcPts val="0"/>
              </a:spcAft>
              <a:buNone/>
            </a:pPr>
            <a:r>
              <a:t/>
            </a:r>
            <a:endParaRPr i="1" sz="1000"/>
          </a:p>
          <a:p>
            <a:pPr indent="0" lvl="0" marL="0" rtl="0">
              <a:lnSpc>
                <a:spcPct val="115000"/>
              </a:lnSpc>
              <a:spcBef>
                <a:spcPts val="0"/>
              </a:spcBef>
              <a:spcAft>
                <a:spcPts val="0"/>
              </a:spcAft>
              <a:buNone/>
            </a:pPr>
            <a:r>
              <a:rPr i="1" lang="en" sz="1000"/>
              <a:t>Photos source: Creek Connections</a:t>
            </a:r>
            <a:endParaRPr i="1" sz="1000"/>
          </a:p>
          <a:p>
            <a:pPr indent="0" lvl="0" marL="0" rtl="0">
              <a:lnSpc>
                <a:spcPct val="115000"/>
              </a:lnSpc>
              <a:spcBef>
                <a:spcPts val="0"/>
              </a:spcBef>
              <a:spcAft>
                <a:spcPts val="0"/>
              </a:spcAft>
              <a:buNone/>
            </a:pPr>
            <a:r>
              <a:t/>
            </a:r>
            <a:endParaRPr i="1" sz="1000"/>
          </a:p>
          <a:p>
            <a:pPr indent="0" lvl="0" marL="0" rtl="0">
              <a:lnSpc>
                <a:spcPct val="115000"/>
              </a:lnSpc>
              <a:spcBef>
                <a:spcPts val="0"/>
              </a:spcBef>
              <a:spcAft>
                <a:spcPts val="0"/>
              </a:spcAft>
              <a:buNone/>
            </a:pPr>
            <a:r>
              <a:rPr i="1" lang="en" sz="1000"/>
              <a:t>Illustrations Source (above):  </a:t>
            </a:r>
            <a:r>
              <a:rPr i="1" lang="en" sz="1000" u="sng"/>
              <a:t>Aquatic Entomology</a:t>
            </a:r>
            <a:r>
              <a:rPr i="1" lang="en" sz="1000"/>
              <a:t> by W. Patrick McCafferty, 1998</a:t>
            </a:r>
            <a:endParaRPr i="1" sz="1000"/>
          </a:p>
          <a:p>
            <a:pPr indent="0" lvl="0" marL="0" rtl="0">
              <a:lnSpc>
                <a:spcPct val="115000"/>
              </a:lnSpc>
              <a:spcBef>
                <a:spcPts val="0"/>
              </a:spcBef>
              <a:spcAft>
                <a:spcPts val="0"/>
              </a:spcAft>
              <a:buNone/>
            </a:pPr>
            <a:r>
              <a:t/>
            </a:r>
            <a:endParaRPr sz="2400"/>
          </a:p>
          <a:p>
            <a:pPr indent="0" lvl="0" marL="0">
              <a:spcBef>
                <a:spcPts val="0"/>
              </a:spcBef>
              <a:spcAft>
                <a:spcPts val="0"/>
              </a:spcAft>
              <a:buNone/>
            </a:pPr>
            <a:r>
              <a:t/>
            </a:r>
            <a:endParaRPr/>
          </a:p>
        </p:txBody>
      </p:sp>
      <p:pic>
        <p:nvPicPr>
          <p:cNvPr id="721" name="Shape 721"/>
          <p:cNvPicPr preferRelativeResize="0"/>
          <p:nvPr/>
        </p:nvPicPr>
        <p:blipFill>
          <a:blip r:embed="rId12">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Shape 726"/>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Enjoying Aquatic Insects</a:t>
            </a:r>
            <a:endParaRPr/>
          </a:p>
        </p:txBody>
      </p:sp>
      <p:pic>
        <p:nvPicPr>
          <p:cNvPr id="727" name="Shape 727"/>
          <p:cNvPicPr preferRelativeResize="0"/>
          <p:nvPr/>
        </p:nvPicPr>
        <p:blipFill>
          <a:blip r:embed="rId3">
            <a:alphaModFix/>
          </a:blip>
          <a:stretch>
            <a:fillRect/>
          </a:stretch>
        </p:blipFill>
        <p:spPr>
          <a:xfrm>
            <a:off x="833425" y="1693650"/>
            <a:ext cx="3703097" cy="2779704"/>
          </a:xfrm>
          <a:prstGeom prst="rect">
            <a:avLst/>
          </a:prstGeom>
          <a:noFill/>
          <a:ln>
            <a:noFill/>
          </a:ln>
        </p:spPr>
      </p:pic>
      <p:pic>
        <p:nvPicPr>
          <p:cNvPr id="728" name="Shape 728"/>
          <p:cNvPicPr preferRelativeResize="0"/>
          <p:nvPr/>
        </p:nvPicPr>
        <p:blipFill>
          <a:blip r:embed="rId4">
            <a:alphaModFix/>
          </a:blip>
          <a:stretch>
            <a:fillRect/>
          </a:stretch>
        </p:blipFill>
        <p:spPr>
          <a:xfrm>
            <a:off x="5762000" y="1608881"/>
            <a:ext cx="2209327" cy="2949242"/>
          </a:xfrm>
          <a:prstGeom prst="rect">
            <a:avLst/>
          </a:prstGeom>
          <a:noFill/>
          <a:ln>
            <a:noFill/>
          </a:ln>
        </p:spPr>
      </p:pic>
      <p:pic>
        <p:nvPicPr>
          <p:cNvPr id="729" name="Shape 729"/>
          <p:cNvPicPr preferRelativeResize="0"/>
          <p:nvPr/>
        </p:nvPicPr>
        <p:blipFill>
          <a:blip r:embed="rId5">
            <a:alphaModFix/>
          </a:blip>
          <a:stretch>
            <a:fillRect/>
          </a:stretch>
        </p:blipFill>
        <p:spPr>
          <a:xfrm>
            <a:off x="4013186" y="4868773"/>
            <a:ext cx="1868289" cy="1103772"/>
          </a:xfrm>
          <a:prstGeom prst="rect">
            <a:avLst/>
          </a:prstGeom>
          <a:noFill/>
          <a:ln>
            <a:noFill/>
          </a:ln>
        </p:spPr>
      </p:pic>
      <p:sp>
        <p:nvSpPr>
          <p:cNvPr id="730" name="Shape 730"/>
          <p:cNvSpPr txBox="1"/>
          <p:nvPr/>
        </p:nvSpPr>
        <p:spPr>
          <a:xfrm>
            <a:off x="5830500" y="5328700"/>
            <a:ext cx="2162400" cy="310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100" u="sng">
                <a:solidFill>
                  <a:schemeClr val="hlink"/>
                </a:solidFill>
                <a:hlinkClick r:id="rId6"/>
              </a:rPr>
              <a:t>http://www.cerc.usgs.gov/Branches.aspx?BranchId=41</a:t>
            </a:r>
            <a:endParaRPr/>
          </a:p>
        </p:txBody>
      </p:sp>
      <p:sp>
        <p:nvSpPr>
          <p:cNvPr id="731" name="Shape 731"/>
          <p:cNvSpPr txBox="1"/>
          <p:nvPr/>
        </p:nvSpPr>
        <p:spPr>
          <a:xfrm>
            <a:off x="1599611" y="4473354"/>
            <a:ext cx="2294100" cy="477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i="1" lang="en" sz="1000"/>
              <a:t>Photos source: Creek Connections</a:t>
            </a:r>
            <a:endParaRPr i="1" sz="1000"/>
          </a:p>
          <a:p>
            <a:pPr indent="0" lvl="0" marL="0">
              <a:spcBef>
                <a:spcPts val="0"/>
              </a:spcBef>
              <a:spcAft>
                <a:spcPts val="0"/>
              </a:spcAft>
              <a:buNone/>
            </a:pPr>
            <a:r>
              <a:t/>
            </a:r>
            <a:endParaRPr/>
          </a:p>
        </p:txBody>
      </p:sp>
      <p:sp>
        <p:nvSpPr>
          <p:cNvPr id="732" name="Shape 732"/>
          <p:cNvSpPr txBox="1"/>
          <p:nvPr/>
        </p:nvSpPr>
        <p:spPr>
          <a:xfrm>
            <a:off x="273600" y="5158050"/>
            <a:ext cx="3620100" cy="1257900"/>
          </a:xfrm>
          <a:prstGeom prst="rect">
            <a:avLst/>
          </a:prstGeom>
          <a:noFill/>
          <a:ln>
            <a:noFill/>
          </a:ln>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u="sng">
                <a:latin typeface="Courier New"/>
                <a:ea typeface="Courier New"/>
                <a:cs typeface="Courier New"/>
                <a:sym typeface="Courier New"/>
              </a:rPr>
              <a:t>Explore more:</a:t>
            </a:r>
            <a:endParaRPr u="sng">
              <a:latin typeface="Courier New"/>
              <a:ea typeface="Courier New"/>
              <a:cs typeface="Courier New"/>
              <a:sym typeface="Courier New"/>
            </a:endParaRPr>
          </a:p>
          <a:p>
            <a:pPr indent="0" lvl="0" marL="0" rtl="0">
              <a:lnSpc>
                <a:spcPct val="115000"/>
              </a:lnSpc>
              <a:spcBef>
                <a:spcPts val="0"/>
              </a:spcBef>
              <a:spcAft>
                <a:spcPts val="0"/>
              </a:spcAft>
              <a:buNone/>
            </a:pPr>
            <a:r>
              <a:rPr lang="en"/>
              <a:t>•</a:t>
            </a:r>
            <a:r>
              <a:rPr lang="en" u="sng">
                <a:solidFill>
                  <a:schemeClr val="hlink"/>
                </a:solidFill>
                <a:hlinkClick r:id="rId7"/>
              </a:rPr>
              <a:t>http://macroinvertebrates.org/#/</a:t>
            </a:r>
            <a:endParaRPr/>
          </a:p>
          <a:p>
            <a:pPr indent="0" lvl="0" marL="0" rtl="0">
              <a:lnSpc>
                <a:spcPct val="115000"/>
              </a:lnSpc>
              <a:spcBef>
                <a:spcPts val="0"/>
              </a:spcBef>
              <a:spcAft>
                <a:spcPts val="0"/>
              </a:spcAft>
              <a:buNone/>
            </a:pPr>
            <a:r>
              <a:rPr lang="en"/>
              <a:t>•</a:t>
            </a:r>
            <a:r>
              <a:rPr lang="en" u="sng">
                <a:solidFill>
                  <a:schemeClr val="hlink"/>
                </a:solidFill>
                <a:hlinkClick r:id="rId8"/>
              </a:rPr>
              <a:t>http://www.stroudcenter.org/education/MacroKeyPage1.shtm</a:t>
            </a:r>
            <a:endParaRPr/>
          </a:p>
          <a:p>
            <a:pPr indent="0" lvl="0" marL="0" rtl="0">
              <a:lnSpc>
                <a:spcPct val="115000"/>
              </a:lnSpc>
              <a:spcBef>
                <a:spcPts val="0"/>
              </a:spcBef>
              <a:spcAft>
                <a:spcPts val="0"/>
              </a:spcAft>
              <a:buClr>
                <a:schemeClr val="dk1"/>
              </a:buClr>
              <a:buSzPts val="1100"/>
              <a:buFont typeface="Arial"/>
              <a:buNone/>
            </a:pPr>
            <a:r>
              <a:rPr lang="en">
                <a:solidFill>
                  <a:schemeClr val="dk1"/>
                </a:solidFill>
              </a:rPr>
              <a:t>•</a:t>
            </a:r>
            <a:r>
              <a:rPr lang="en" u="sng">
                <a:solidFill>
                  <a:schemeClr val="hlink"/>
                </a:solidFill>
                <a:hlinkClick r:id="rId9"/>
              </a:rPr>
              <a:t>http://www.dcnr.state.pa.us/stateparks/watersheded/studying/biological/index.htm</a:t>
            </a:r>
            <a:endParaRPr/>
          </a:p>
        </p:txBody>
      </p:sp>
      <p:pic>
        <p:nvPicPr>
          <p:cNvPr id="733" name="Shape 733"/>
          <p:cNvPicPr preferRelativeResize="0"/>
          <p:nvPr/>
        </p:nvPicPr>
        <p:blipFill>
          <a:blip r:embed="rId10">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Incomplete</a:t>
            </a:r>
            <a:endParaRPr/>
          </a:p>
          <a:p>
            <a:pPr indent="0" lvl="0" marL="0" rtl="0">
              <a:spcBef>
                <a:spcPts val="0"/>
              </a:spcBef>
              <a:spcAft>
                <a:spcPts val="0"/>
              </a:spcAft>
              <a:buNone/>
            </a:pPr>
            <a:r>
              <a:rPr lang="en"/>
              <a:t>	Metamorphosis</a:t>
            </a:r>
            <a:endParaRPr/>
          </a:p>
          <a:p>
            <a:pPr indent="0" lvl="0" marL="0" rtl="0">
              <a:spcBef>
                <a:spcPts val="0"/>
              </a:spcBef>
              <a:spcAft>
                <a:spcPts val="0"/>
              </a:spcAft>
              <a:buNone/>
            </a:pPr>
            <a:r>
              <a:rPr lang="en"/>
              <a:t>	</a:t>
            </a:r>
            <a:r>
              <a:rPr lang="en">
                <a:solidFill>
                  <a:srgbClr val="FFFF00"/>
                </a:solidFill>
              </a:rPr>
              <a:t>-Eggs</a:t>
            </a:r>
            <a:endParaRPr>
              <a:solidFill>
                <a:srgbClr val="FFFF00"/>
              </a:solidFill>
            </a:endParaRPr>
          </a:p>
          <a:p>
            <a:pPr indent="0" lvl="0" marL="0" rtl="0">
              <a:spcBef>
                <a:spcPts val="0"/>
              </a:spcBef>
              <a:spcAft>
                <a:spcPts val="0"/>
              </a:spcAft>
              <a:buNone/>
            </a:pPr>
            <a:r>
              <a:rPr lang="en">
                <a:solidFill>
                  <a:srgbClr val="FFFF00"/>
                </a:solidFill>
              </a:rPr>
              <a:t>	-Nymph</a:t>
            </a:r>
            <a:endParaRPr>
              <a:solidFill>
                <a:srgbClr val="FFFF00"/>
              </a:solidFill>
            </a:endParaRPr>
          </a:p>
          <a:p>
            <a:pPr indent="0" lvl="0" marL="0" rtl="0">
              <a:spcBef>
                <a:spcPts val="0"/>
              </a:spcBef>
              <a:spcAft>
                <a:spcPts val="0"/>
              </a:spcAft>
              <a:buNone/>
            </a:pPr>
            <a:r>
              <a:rPr lang="en">
                <a:solidFill>
                  <a:srgbClr val="FFFF00"/>
                </a:solidFill>
              </a:rPr>
              <a:t>	-Adult</a:t>
            </a:r>
            <a:endParaRPr>
              <a:solidFill>
                <a:srgbClr val="FFFF00"/>
              </a:solidFill>
            </a:endParaRPr>
          </a:p>
          <a:p>
            <a:pPr indent="0" lvl="0" marL="0" rtl="0">
              <a:spcBef>
                <a:spcPts val="0"/>
              </a:spcBef>
              <a:spcAft>
                <a:spcPts val="0"/>
              </a:spcAft>
              <a:buNone/>
            </a:pPr>
            <a:r>
              <a:t/>
            </a:r>
            <a:endParaRPr>
              <a:solidFill>
                <a:srgbClr val="FFFF00"/>
              </a:solidFill>
            </a:endParaRPr>
          </a:p>
          <a:p>
            <a:pPr indent="0" lvl="0" marL="0" rtl="0">
              <a:spcBef>
                <a:spcPts val="0"/>
              </a:spcBef>
              <a:spcAft>
                <a:spcPts val="0"/>
              </a:spcAft>
              <a:buNone/>
            </a:pPr>
            <a:r>
              <a:t/>
            </a:r>
            <a:endParaRPr sz="2400"/>
          </a:p>
          <a:p>
            <a:pPr indent="0" lvl="0" marL="0" rtl="0">
              <a:spcBef>
                <a:spcPts val="0"/>
              </a:spcBef>
              <a:spcAft>
                <a:spcPts val="0"/>
              </a:spcAft>
              <a:buNone/>
            </a:pPr>
            <a:r>
              <a:t/>
            </a:r>
            <a:endParaRPr sz="2400"/>
          </a:p>
          <a:p>
            <a:pPr indent="0" lvl="0" marL="0" rtl="0">
              <a:spcBef>
                <a:spcPts val="0"/>
              </a:spcBef>
              <a:spcAft>
                <a:spcPts val="0"/>
              </a:spcAft>
              <a:buNone/>
            </a:pPr>
            <a:r>
              <a:rPr lang="en" sz="2400"/>
              <a:t>Explore More:</a:t>
            </a:r>
            <a:endParaRPr sz="2400"/>
          </a:p>
          <a:p>
            <a:pPr indent="0" lvl="0" marL="0" rtl="0">
              <a:lnSpc>
                <a:spcPct val="115000"/>
              </a:lnSpc>
              <a:spcBef>
                <a:spcPts val="0"/>
              </a:spcBef>
              <a:spcAft>
                <a:spcPts val="0"/>
              </a:spcAft>
              <a:buNone/>
            </a:pPr>
            <a:r>
              <a:rPr lang="en" sz="1400">
                <a:solidFill>
                  <a:schemeClr val="lt1"/>
                </a:solidFill>
                <a:latin typeface="Arial"/>
                <a:ea typeface="Arial"/>
                <a:cs typeface="Arial"/>
                <a:sym typeface="Arial"/>
              </a:rPr>
              <a:t>-http://www.kidfish.bc.ca/insects.htm</a:t>
            </a:r>
            <a:endParaRPr sz="1400">
              <a:solidFill>
                <a:schemeClr val="lt1"/>
              </a:solidFill>
              <a:latin typeface="Arial"/>
              <a:ea typeface="Arial"/>
              <a:cs typeface="Arial"/>
              <a:sym typeface="Arial"/>
            </a:endParaRPr>
          </a:p>
          <a:p>
            <a:pPr indent="0" lvl="0" marL="0" rtl="0">
              <a:lnSpc>
                <a:spcPct val="115000"/>
              </a:lnSpc>
              <a:spcBef>
                <a:spcPts val="0"/>
              </a:spcBef>
              <a:spcAft>
                <a:spcPts val="0"/>
              </a:spcAft>
              <a:buNone/>
            </a:pPr>
            <a:r>
              <a:rPr lang="en" sz="1400">
                <a:solidFill>
                  <a:schemeClr val="lt1"/>
                </a:solidFill>
                <a:latin typeface="Arial"/>
                <a:ea typeface="Arial"/>
                <a:cs typeface="Arial"/>
                <a:sym typeface="Arial"/>
              </a:rPr>
              <a:t>-Do the “Aquatic Insect Life Cycle” Activity from module</a:t>
            </a:r>
            <a:endParaRPr sz="2400">
              <a:solidFill>
                <a:schemeClr val="lt1"/>
              </a:solidFill>
            </a:endParaRPr>
          </a:p>
        </p:txBody>
      </p:sp>
      <p:sp>
        <p:nvSpPr>
          <p:cNvPr id="104" name="Shape 104"/>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Insects</a:t>
            </a:r>
            <a:endParaRPr/>
          </a:p>
        </p:txBody>
      </p:sp>
      <p:pic>
        <p:nvPicPr>
          <p:cNvPr id="105" name="Shape 105"/>
          <p:cNvPicPr preferRelativeResize="0"/>
          <p:nvPr/>
        </p:nvPicPr>
        <p:blipFill>
          <a:blip r:embed="rId3">
            <a:alphaModFix/>
          </a:blip>
          <a:stretch>
            <a:fillRect/>
          </a:stretch>
        </p:blipFill>
        <p:spPr>
          <a:xfrm>
            <a:off x="3259739" y="2853987"/>
            <a:ext cx="5189312" cy="2593556"/>
          </a:xfrm>
          <a:prstGeom prst="rect">
            <a:avLst/>
          </a:prstGeom>
          <a:noFill/>
          <a:ln>
            <a:noFill/>
          </a:ln>
        </p:spPr>
      </p:pic>
      <p:sp>
        <p:nvSpPr>
          <p:cNvPr id="106" name="Shape 106"/>
          <p:cNvSpPr txBox="1"/>
          <p:nvPr/>
        </p:nvSpPr>
        <p:spPr>
          <a:xfrm>
            <a:off x="3259739" y="5351943"/>
            <a:ext cx="4887600" cy="4311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http://www.naturenorth.com/dragonfly/DOM/Page02_Life_Cycle.html</a:t>
            </a:r>
            <a:endParaRPr sz="1000"/>
          </a:p>
        </p:txBody>
      </p:sp>
      <p:pic>
        <p:nvPicPr>
          <p:cNvPr id="107" name="Shape 107"/>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Shape 112"/>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Anatomy</a:t>
            </a:r>
            <a:endParaRPr/>
          </a:p>
        </p:txBody>
      </p:sp>
      <p:pic>
        <p:nvPicPr>
          <p:cNvPr id="113" name="Shape 113"/>
          <p:cNvPicPr preferRelativeResize="0"/>
          <p:nvPr/>
        </p:nvPicPr>
        <p:blipFill>
          <a:blip r:embed="rId3">
            <a:alphaModFix/>
          </a:blip>
          <a:stretch>
            <a:fillRect/>
          </a:stretch>
        </p:blipFill>
        <p:spPr>
          <a:xfrm>
            <a:off x="1833877" y="1513997"/>
            <a:ext cx="4713547" cy="4908548"/>
          </a:xfrm>
          <a:prstGeom prst="rect">
            <a:avLst/>
          </a:prstGeom>
          <a:noFill/>
          <a:ln>
            <a:noFill/>
          </a:ln>
        </p:spPr>
      </p:pic>
      <p:sp>
        <p:nvSpPr>
          <p:cNvPr id="114" name="Shape 114"/>
          <p:cNvSpPr txBox="1"/>
          <p:nvPr/>
        </p:nvSpPr>
        <p:spPr>
          <a:xfrm>
            <a:off x="1981525" y="6295200"/>
            <a:ext cx="6010800" cy="562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http://www.dnr.state.md.us/education/envirothon/aquatic_insect_ecology.html</a:t>
            </a:r>
            <a:endParaRPr sz="1000"/>
          </a:p>
        </p:txBody>
      </p:sp>
      <p:pic>
        <p:nvPicPr>
          <p:cNvPr id="115" name="Shape 115"/>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idx="1" type="body"/>
          </p:nvPr>
        </p:nvSpPr>
        <p:spPr>
          <a:xfrm>
            <a:off x="457200" y="1658990"/>
            <a:ext cx="8229600" cy="4840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Head</a:t>
            </a:r>
            <a:endParaRPr/>
          </a:p>
        </p:txBody>
      </p:sp>
      <p:sp>
        <p:nvSpPr>
          <p:cNvPr id="121" name="Shape 121"/>
          <p:cNvSpPr txBox="1"/>
          <p:nvPr>
            <p:ph type="title"/>
          </p:nvPr>
        </p:nvSpPr>
        <p:spPr>
          <a:xfrm>
            <a:off x="457200" y="274638"/>
            <a:ext cx="8229600" cy="132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Aquatic Insect Anatomy</a:t>
            </a:r>
            <a:endParaRPr/>
          </a:p>
        </p:txBody>
      </p:sp>
      <p:pic>
        <p:nvPicPr>
          <p:cNvPr id="122" name="Shape 122"/>
          <p:cNvPicPr preferRelativeResize="0"/>
          <p:nvPr/>
        </p:nvPicPr>
        <p:blipFill>
          <a:blip r:embed="rId3">
            <a:alphaModFix/>
          </a:blip>
          <a:stretch>
            <a:fillRect/>
          </a:stretch>
        </p:blipFill>
        <p:spPr>
          <a:xfrm>
            <a:off x="1068700" y="2352250"/>
            <a:ext cx="7181850" cy="3276600"/>
          </a:xfrm>
          <a:prstGeom prst="rect">
            <a:avLst/>
          </a:prstGeom>
          <a:noFill/>
          <a:ln>
            <a:noFill/>
          </a:ln>
        </p:spPr>
      </p:pic>
      <p:sp>
        <p:nvSpPr>
          <p:cNvPr id="123" name="Shape 123"/>
          <p:cNvSpPr txBox="1"/>
          <p:nvPr/>
        </p:nvSpPr>
        <p:spPr>
          <a:xfrm>
            <a:off x="1068700" y="5364800"/>
            <a:ext cx="5520900" cy="8853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1000"/>
              <a:t>http://www.life.umd.edu/entm/shultzlab/snodgrass/Lecture1/indexq.htm</a:t>
            </a:r>
            <a:endParaRPr sz="1000"/>
          </a:p>
        </p:txBody>
      </p:sp>
      <p:pic>
        <p:nvPicPr>
          <p:cNvPr id="124" name="Shape 124"/>
          <p:cNvPicPr preferRelativeResize="0"/>
          <p:nvPr/>
        </p:nvPicPr>
        <p:blipFill>
          <a:blip r:embed="rId4">
            <a:alphaModFix/>
          </a:blip>
          <a:stretch>
            <a:fillRect/>
          </a:stretch>
        </p:blipFill>
        <p:spPr>
          <a:xfrm>
            <a:off x="8276815" y="5958202"/>
            <a:ext cx="766084" cy="76608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ve">
  <a:themeElements>
    <a:clrScheme name="Custom 506">
      <a:dk1>
        <a:srgbClr val="000000"/>
      </a:dk1>
      <a:lt1>
        <a:srgbClr val="FFFFFF"/>
      </a:lt1>
      <a:dk2>
        <a:srgbClr val="00387E"/>
      </a:dk2>
      <a:lt2>
        <a:srgbClr val="C6DFFF"/>
      </a:lt2>
      <a:accent1>
        <a:srgbClr val="4F81BD"/>
      </a:accent1>
      <a:accent2>
        <a:srgbClr val="C0504D"/>
      </a:accent2>
      <a:accent3>
        <a:srgbClr val="9BBB59"/>
      </a:accent3>
      <a:accent4>
        <a:srgbClr val="8064A2"/>
      </a:accent4>
      <a:accent5>
        <a:srgbClr val="4BACC6"/>
      </a:accent5>
      <a:accent6>
        <a:srgbClr val="F79646"/>
      </a:accent6>
      <a:hlink>
        <a:srgbClr val="00387E"/>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